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416" r:id="rId2"/>
    <p:sldId id="418" r:id="rId3"/>
    <p:sldId id="417" r:id="rId4"/>
    <p:sldId id="419" r:id="rId5"/>
    <p:sldId id="421" r:id="rId6"/>
    <p:sldId id="420" r:id="rId7"/>
    <p:sldId id="423" r:id="rId8"/>
    <p:sldId id="424" r:id="rId9"/>
    <p:sldId id="425" r:id="rId10"/>
    <p:sldId id="422" r:id="rId11"/>
    <p:sldId id="427" r:id="rId12"/>
    <p:sldId id="428" r:id="rId13"/>
    <p:sldId id="429" r:id="rId14"/>
    <p:sldId id="430" r:id="rId15"/>
    <p:sldId id="431" r:id="rId16"/>
    <p:sldId id="432" r:id="rId17"/>
    <p:sldId id="434" r:id="rId18"/>
    <p:sldId id="43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A854"/>
    <a:srgbClr val="E67F46"/>
    <a:srgbClr val="E6A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4660" autoAdjust="0"/>
  </p:normalViewPr>
  <p:slideViewPr>
    <p:cSldViewPr>
      <p:cViewPr varScale="1">
        <p:scale>
          <a:sx n="70" d="100"/>
          <a:sy n="70" d="100"/>
        </p:scale>
        <p:origin x="-12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0C6A91-800C-4FF3-B156-D0D9A98AFF9E}" type="datetimeFigureOut">
              <a:rPr lang="en-US"/>
              <a:pPr>
                <a:defRPr/>
              </a:pPr>
              <a:t>10/13/2016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77EFA00-6A1E-48B4-8A14-1DC166BB3976}" type="slidenum">
              <a:rPr lang="en-US"/>
              <a:pPr>
                <a:defRPr/>
              </a:pPr>
              <a:t>‹#›</a:t>
            </a:fld>
            <a:endParaRPr lang="en-US"/>
          </a:p>
        </p:txBody>
      </p:sp>
    </p:spTree>
    <p:extLst>
      <p:ext uri="{BB962C8B-B14F-4D97-AF65-F5344CB8AC3E}">
        <p14:creationId xmlns:p14="http://schemas.microsoft.com/office/powerpoint/2010/main" val="3713770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9D6FD77-C9C3-4289-9D89-11CD4B9AF85D}"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60EA8D-762D-423F-9181-996B490791B1}" type="slidenum">
              <a:rPr lang="en-US"/>
              <a:pPr>
                <a:defRPr/>
              </a:pPr>
              <a:t>‹#›</a:t>
            </a:fld>
            <a:endParaRPr lang="en-US"/>
          </a:p>
        </p:txBody>
      </p:sp>
    </p:spTree>
    <p:extLst>
      <p:ext uri="{BB962C8B-B14F-4D97-AF65-F5344CB8AC3E}">
        <p14:creationId xmlns:p14="http://schemas.microsoft.com/office/powerpoint/2010/main" val="101029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3F4E89-D384-4A08-B216-183453567658}"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324022-E5D0-493F-AD3F-6F6D52EDAB56}" type="slidenum">
              <a:rPr lang="en-US"/>
              <a:pPr>
                <a:defRPr/>
              </a:pPr>
              <a:t>‹#›</a:t>
            </a:fld>
            <a:endParaRPr lang="en-US"/>
          </a:p>
        </p:txBody>
      </p:sp>
    </p:spTree>
    <p:extLst>
      <p:ext uri="{BB962C8B-B14F-4D97-AF65-F5344CB8AC3E}">
        <p14:creationId xmlns:p14="http://schemas.microsoft.com/office/powerpoint/2010/main" val="3713377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6ED7F9-EEB5-4791-A8DA-702950E6961C}"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498BD8-25AC-406E-BAAE-11AB9357CB45}" type="slidenum">
              <a:rPr lang="en-US"/>
              <a:pPr>
                <a:defRPr/>
              </a:pPr>
              <a:t>‹#›</a:t>
            </a:fld>
            <a:endParaRPr lang="en-US"/>
          </a:p>
        </p:txBody>
      </p:sp>
    </p:spTree>
    <p:extLst>
      <p:ext uri="{BB962C8B-B14F-4D97-AF65-F5344CB8AC3E}">
        <p14:creationId xmlns:p14="http://schemas.microsoft.com/office/powerpoint/2010/main" val="90299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AE519B-C841-47A6-83F8-BE11842FE8B8}"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3FA0F5-D7C6-4487-B870-FBA7A1B546B0}" type="slidenum">
              <a:rPr lang="en-US"/>
              <a:pPr>
                <a:defRPr/>
              </a:pPr>
              <a:t>‹#›</a:t>
            </a:fld>
            <a:endParaRPr lang="en-US"/>
          </a:p>
        </p:txBody>
      </p:sp>
    </p:spTree>
    <p:extLst>
      <p:ext uri="{BB962C8B-B14F-4D97-AF65-F5344CB8AC3E}">
        <p14:creationId xmlns:p14="http://schemas.microsoft.com/office/powerpoint/2010/main" val="4286191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5451469-883F-4E86-AC93-B7464A6F4E89}"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250964-A26B-45B2-B2CA-6F2445EC7E54}" type="slidenum">
              <a:rPr lang="en-US"/>
              <a:pPr>
                <a:defRPr/>
              </a:pPr>
              <a:t>‹#›</a:t>
            </a:fld>
            <a:endParaRPr lang="en-US"/>
          </a:p>
        </p:txBody>
      </p:sp>
    </p:spTree>
    <p:extLst>
      <p:ext uri="{BB962C8B-B14F-4D97-AF65-F5344CB8AC3E}">
        <p14:creationId xmlns:p14="http://schemas.microsoft.com/office/powerpoint/2010/main" val="67806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F1FCB68-A5E5-49A5-9AC0-F889E303CC03}" type="datetime1">
              <a:rPr lang="en-US"/>
              <a:pPr>
                <a:defRPr/>
              </a:pPr>
              <a:t>10/13/2016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3480C7-B2DD-40F1-8BC3-1C7923186E13}" type="slidenum">
              <a:rPr lang="en-US"/>
              <a:pPr>
                <a:defRPr/>
              </a:pPr>
              <a:t>‹#›</a:t>
            </a:fld>
            <a:endParaRPr lang="en-US"/>
          </a:p>
        </p:txBody>
      </p:sp>
    </p:spTree>
    <p:extLst>
      <p:ext uri="{BB962C8B-B14F-4D97-AF65-F5344CB8AC3E}">
        <p14:creationId xmlns:p14="http://schemas.microsoft.com/office/powerpoint/2010/main" val="270017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9913636-F538-4BAE-843F-988C26CC994D}" type="datetime1">
              <a:rPr lang="en-US"/>
              <a:pPr>
                <a:defRPr/>
              </a:pPr>
              <a:t>10/13/2016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63E2B1-C96E-45B3-AC7B-8B0955C15E39}" type="slidenum">
              <a:rPr lang="en-US"/>
              <a:pPr>
                <a:defRPr/>
              </a:pPr>
              <a:t>‹#›</a:t>
            </a:fld>
            <a:endParaRPr lang="en-US"/>
          </a:p>
        </p:txBody>
      </p:sp>
    </p:spTree>
    <p:extLst>
      <p:ext uri="{BB962C8B-B14F-4D97-AF65-F5344CB8AC3E}">
        <p14:creationId xmlns:p14="http://schemas.microsoft.com/office/powerpoint/2010/main" val="244432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192175B-58AA-4BCB-A355-22D867CDD2AC}" type="datetime1">
              <a:rPr lang="en-US"/>
              <a:pPr>
                <a:defRPr/>
              </a:pPr>
              <a:t>10/13/2016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F6281F8-0EE9-4B44-A0F5-FF3D9A4F47F8}" type="slidenum">
              <a:rPr lang="en-US"/>
              <a:pPr>
                <a:defRPr/>
              </a:pPr>
              <a:t>‹#›</a:t>
            </a:fld>
            <a:endParaRPr lang="en-US"/>
          </a:p>
        </p:txBody>
      </p:sp>
    </p:spTree>
    <p:extLst>
      <p:ext uri="{BB962C8B-B14F-4D97-AF65-F5344CB8AC3E}">
        <p14:creationId xmlns:p14="http://schemas.microsoft.com/office/powerpoint/2010/main" val="318608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60AA2B-698D-4B9A-9E92-B854051DA8B8}" type="datetime1">
              <a:rPr lang="en-US"/>
              <a:pPr>
                <a:defRPr/>
              </a:pPr>
              <a:t>10/13/2016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CE8DE68-3292-4738-B699-EEE4D15E1088}" type="slidenum">
              <a:rPr lang="en-US"/>
              <a:pPr>
                <a:defRPr/>
              </a:pPr>
              <a:t>‹#›</a:t>
            </a:fld>
            <a:endParaRPr lang="en-US"/>
          </a:p>
        </p:txBody>
      </p:sp>
    </p:spTree>
    <p:extLst>
      <p:ext uri="{BB962C8B-B14F-4D97-AF65-F5344CB8AC3E}">
        <p14:creationId xmlns:p14="http://schemas.microsoft.com/office/powerpoint/2010/main" val="2068215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AEC117-0ABE-444E-BEB4-888DE9CF5CEC}" type="datetime1">
              <a:rPr lang="en-US"/>
              <a:pPr>
                <a:defRPr/>
              </a:pPr>
              <a:t>10/13/2016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71F8D2-6E20-47FB-B3E5-C37CA04FE794}" type="slidenum">
              <a:rPr lang="en-US"/>
              <a:pPr>
                <a:defRPr/>
              </a:pPr>
              <a:t>‹#›</a:t>
            </a:fld>
            <a:endParaRPr lang="en-US"/>
          </a:p>
        </p:txBody>
      </p:sp>
    </p:spTree>
    <p:extLst>
      <p:ext uri="{BB962C8B-B14F-4D97-AF65-F5344CB8AC3E}">
        <p14:creationId xmlns:p14="http://schemas.microsoft.com/office/powerpoint/2010/main" val="354583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8BA453-A269-4B74-BC80-6224A40D40E4}" type="datetime1">
              <a:rPr lang="en-US"/>
              <a:pPr>
                <a:defRPr/>
              </a:pPr>
              <a:t>10/13/2016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CF7BAF-1528-4A10-9D33-F5A098E61DF5}" type="slidenum">
              <a:rPr lang="en-US"/>
              <a:pPr>
                <a:defRPr/>
              </a:pPr>
              <a:t>‹#›</a:t>
            </a:fld>
            <a:endParaRPr lang="en-US"/>
          </a:p>
        </p:txBody>
      </p:sp>
    </p:spTree>
    <p:extLst>
      <p:ext uri="{BB962C8B-B14F-4D97-AF65-F5344CB8AC3E}">
        <p14:creationId xmlns:p14="http://schemas.microsoft.com/office/powerpoint/2010/main" val="271532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37520AE-A9E3-4CC6-9A7B-2D6096004525}" type="datetime1">
              <a:rPr lang="en-US"/>
              <a:pPr>
                <a:defRPr/>
              </a:pPr>
              <a:t>10/13/2016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CB769FE-7C57-4F81-9E36-9EDE2A28C6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gs>
            <a:gs pos="100000">
              <a:srgbClr val="FFEBFA"/>
            </a:gs>
          </a:gsLst>
          <a:lin ang="189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rtlCol="0">
            <a:normAutofit/>
          </a:bodyPr>
          <a:lstStyle/>
          <a:p>
            <a:pPr eaLnBrk="1" fontAlgn="auto" hangingPunct="1">
              <a:spcAft>
                <a:spcPts val="0"/>
              </a:spcAft>
              <a:defRPr/>
            </a:pPr>
            <a:r>
              <a:rPr lang="fi-FI" b="0" smtClean="0">
                <a:solidFill>
                  <a:schemeClr val="bg1"/>
                </a:solidFill>
                <a:effectLst>
                  <a:outerShdw blurRad="38100" dist="38100" dir="2700000" algn="tl">
                    <a:srgbClr val="000000">
                      <a:alpha val="43137"/>
                    </a:srgbClr>
                  </a:outerShdw>
                </a:effectLst>
              </a:rPr>
              <a:t>AKUNTANSI</a:t>
            </a:r>
            <a:br>
              <a:rPr lang="fi-FI" b="0" smtClean="0">
                <a:solidFill>
                  <a:schemeClr val="bg1"/>
                </a:solidFill>
                <a:effectLst>
                  <a:outerShdw blurRad="38100" dist="38100" dir="2700000" algn="tl">
                    <a:srgbClr val="000000">
                      <a:alpha val="43137"/>
                    </a:srgbClr>
                  </a:outerShdw>
                </a:effectLst>
              </a:rPr>
            </a:br>
            <a:r>
              <a:rPr lang="fi-FI" b="0" smtClean="0">
                <a:solidFill>
                  <a:schemeClr val="bg1"/>
                </a:solidFill>
                <a:effectLst>
                  <a:outerShdw blurRad="38100" dist="38100" dir="2700000" algn="tl">
                    <a:srgbClr val="000000">
                      <a:alpha val="43137"/>
                    </a:srgbClr>
                  </a:outerShdw>
                </a:effectLst>
              </a:rPr>
              <a:t>PERTANGGUNGJAWABAN</a:t>
            </a:r>
            <a:endParaRPr lang="en-US" b="0" smtClean="0">
              <a:solidFill>
                <a:schemeClr val="bg1"/>
              </a:solidFill>
              <a:effectLst>
                <a:outerShdw blurRad="38100" dist="38100" dir="2700000" algn="tl">
                  <a:srgbClr val="000000">
                    <a:alpha val="43137"/>
                  </a:srgbClr>
                </a:outerShdw>
              </a:effectLst>
            </a:endParaRPr>
          </a:p>
        </p:txBody>
      </p:sp>
      <p:sp>
        <p:nvSpPr>
          <p:cNvPr id="137219" name="Text Placeholder 5"/>
          <p:cNvSpPr>
            <a:spLocks noGrp="1"/>
          </p:cNvSpPr>
          <p:nvPr>
            <p:ph type="body" idx="1"/>
          </p:nvPr>
        </p:nvSpPr>
        <p:spPr/>
        <p:txBody>
          <a:bodyPr/>
          <a:lstStyle/>
          <a:p>
            <a:pPr eaLnBrk="1" hangingPunct="1"/>
            <a:r>
              <a:rPr lang="en-US" altLang="en-US" b="1" smtClean="0">
                <a:solidFill>
                  <a:schemeClr val="bg1"/>
                </a:solidFill>
              </a:rPr>
              <a:t>Bab 19</a:t>
            </a:r>
          </a:p>
        </p:txBody>
      </p:sp>
      <p:pic>
        <p:nvPicPr>
          <p:cNvPr id="137220" name="Picture 17" descr="C:\Users\Rudi Pg\Desktop\Akop2rud kanan cr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075" y="0"/>
            <a:ext cx="4352925" cy="26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46435" name="Title 1"/>
          <p:cNvSpPr>
            <a:spLocks noGrp="1"/>
          </p:cNvSpPr>
          <p:nvPr>
            <p:ph type="title"/>
          </p:nvPr>
        </p:nvSpPr>
        <p:spPr/>
        <p:txBody>
          <a:bodyPr/>
          <a:lstStyle/>
          <a:p>
            <a:pPr algn="l" eaLnBrk="1" hangingPunct="1"/>
            <a:r>
              <a:rPr lang="en-US" altLang="en-US" smtClean="0">
                <a:solidFill>
                  <a:schemeClr val="accent1"/>
                </a:solidFill>
              </a:rPr>
              <a:t>Kriteria Laporan yang Baik</a:t>
            </a:r>
          </a:p>
        </p:txBody>
      </p:sp>
      <p:sp>
        <p:nvSpPr>
          <p:cNvPr id="6147" name="Content Placeholder 2"/>
          <p:cNvSpPr>
            <a:spLocks noGrp="1"/>
          </p:cNvSpPr>
          <p:nvPr>
            <p:ph idx="1"/>
          </p:nvPr>
        </p:nvSpPr>
        <p:spPr>
          <a:xfrm>
            <a:off x="457200" y="1428750"/>
            <a:ext cx="8229600" cy="4857750"/>
          </a:xfrm>
        </p:spPr>
        <p:txBody>
          <a:bodyPr/>
          <a:lstStyle/>
          <a:p>
            <a:pPr marL="457200" indent="-457200" eaLnBrk="1" hangingPunct="1">
              <a:spcBef>
                <a:spcPts val="600"/>
              </a:spcBef>
              <a:buClr>
                <a:schemeClr val="accent1"/>
              </a:buClr>
              <a:buFont typeface="+mj-lt"/>
              <a:buAutoNum type="arabicPeriod" startAt="8"/>
              <a:defRPr/>
            </a:pPr>
            <a:r>
              <a:rPr lang="en-US" sz="2400" b="1" smtClean="0"/>
              <a:t>Bersifat analitis </a:t>
            </a:r>
            <a:r>
              <a:rPr lang="en-US" sz="2400" smtClean="0"/>
              <a:t/>
            </a:r>
            <a:br>
              <a:rPr lang="en-US" sz="2400" smtClean="0"/>
            </a:br>
            <a:r>
              <a:rPr lang="en-US" sz="2000" smtClean="0">
                <a:effectLst>
                  <a:outerShdw blurRad="38100" dist="38100" dir="2700000" algn="tl">
                    <a:srgbClr val="000000">
                      <a:alpha val="43137"/>
                    </a:srgbClr>
                  </a:outerShdw>
                </a:effectLst>
              </a:rPr>
              <a:t>Laporan harus berupa analisis atas berbagai hal yang dilaporkan. Misalnya: kartu jam kerja, daftar barang rusak, pesanan kerja, surat permintaan bahan, kemacetan mesin, kualitas bahan, dan sebagainya.</a:t>
            </a:r>
          </a:p>
          <a:p>
            <a:pPr marL="457200" indent="-457200" eaLnBrk="1" hangingPunct="1">
              <a:spcBef>
                <a:spcPts val="600"/>
              </a:spcBef>
              <a:buClr>
                <a:schemeClr val="accent1"/>
              </a:buClr>
              <a:buFont typeface="+mj-lt"/>
              <a:buAutoNum type="arabicPeriod" startAt="8"/>
              <a:defRPr/>
            </a:pPr>
            <a:r>
              <a:rPr lang="en-US" sz="2400" b="1" smtClean="0"/>
              <a:t>Tingkat efisiensi </a:t>
            </a:r>
            <a:br>
              <a:rPr lang="en-US" sz="2400" b="1" smtClean="0"/>
            </a:br>
            <a:r>
              <a:rPr lang="en-US" sz="2000" smtClean="0">
                <a:effectLst>
                  <a:outerShdw blurRad="38100" dist="38100" dir="2700000" algn="tl">
                    <a:srgbClr val="000000">
                      <a:alpha val="43137"/>
                    </a:srgbClr>
                  </a:outerShdw>
                </a:effectLst>
              </a:rPr>
              <a:t>Laporan harus menyampaikan kemampuan atau ketidakmampuan setiap unit kerja pelapor dalam mencapai tingkat efisiensi yang diharapkan.</a:t>
            </a:r>
          </a:p>
        </p:txBody>
      </p:sp>
      <p:sp>
        <p:nvSpPr>
          <p:cNvPr id="4" name="Slide Number Placeholder 3"/>
          <p:cNvSpPr>
            <a:spLocks noGrp="1"/>
          </p:cNvSpPr>
          <p:nvPr>
            <p:ph type="sldNum" sz="quarter" idx="12"/>
          </p:nvPr>
        </p:nvSpPr>
        <p:spPr/>
        <p:txBody>
          <a:bodyPr/>
          <a:lstStyle/>
          <a:p>
            <a:pPr>
              <a:defRPr/>
            </a:pPr>
            <a:fld id="{EE8971E4-B6B9-4FB5-8CE3-6582B7CBA969}" type="slidenum">
              <a:rPr lang="en-US">
                <a:solidFill>
                  <a:schemeClr val="tx2"/>
                </a:solidFill>
                <a:effectLst>
                  <a:outerShdw blurRad="38100" dist="38100" dir="2700000" algn="tl">
                    <a:srgbClr val="000000">
                      <a:alpha val="43137"/>
                    </a:srgbClr>
                  </a:outerShdw>
                </a:effectLst>
              </a:rPr>
              <a:pPr>
                <a:defRPr/>
              </a:pPr>
              <a:t>10</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47459" name="Title 1"/>
          <p:cNvSpPr>
            <a:spLocks noGrp="1"/>
          </p:cNvSpPr>
          <p:nvPr>
            <p:ph type="title"/>
          </p:nvPr>
        </p:nvSpPr>
        <p:spPr/>
        <p:txBody>
          <a:bodyPr/>
          <a:lstStyle/>
          <a:p>
            <a:pPr algn="l" eaLnBrk="1" hangingPunct="1"/>
            <a:r>
              <a:rPr lang="en-US" altLang="en-US" smtClean="0">
                <a:solidFill>
                  <a:schemeClr val="accent1"/>
                </a:solidFill>
              </a:rPr>
              <a:t>Alokasi Biaya</a:t>
            </a: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Pusat biaya sering kali mendapat perhatian lebih, karena upaya alokasi biaya secara adil ke berbagai unit kerja pada suatu koperasi merupakan persoalan yang sangat sering terjadi.</a:t>
            </a:r>
          </a:p>
          <a:p>
            <a:pPr eaLnBrk="1" hangingPunct="1">
              <a:spcBef>
                <a:spcPts val="600"/>
              </a:spcBef>
              <a:buClr>
                <a:schemeClr val="accent1"/>
              </a:buClr>
              <a:defRPr/>
            </a:pPr>
            <a:r>
              <a:rPr lang="en-US" sz="2400" smtClean="0"/>
              <a:t>Secara umum biaya yang dikeluarkan koperasi selama suatu periode tertentu dialokasikan dengan tujuan:</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Meramalkan dampak ekonomis dari keputusan-keputusan yang dibuat para pengelola organisasi koperasi.</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Memberikan motivasi kepada para pengelola organisasi</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Mengukur pendapatan, SHU, dan aktiva</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Menetapkan harga</a:t>
            </a:r>
          </a:p>
        </p:txBody>
      </p:sp>
      <p:sp>
        <p:nvSpPr>
          <p:cNvPr id="4" name="Slide Number Placeholder 3"/>
          <p:cNvSpPr>
            <a:spLocks noGrp="1"/>
          </p:cNvSpPr>
          <p:nvPr>
            <p:ph type="sldNum" sz="quarter" idx="12"/>
          </p:nvPr>
        </p:nvSpPr>
        <p:spPr/>
        <p:txBody>
          <a:bodyPr/>
          <a:lstStyle/>
          <a:p>
            <a:pPr>
              <a:defRPr/>
            </a:pPr>
            <a:fld id="{2A5A40FD-2F09-44AC-BB07-B60D7237FC64}" type="slidenum">
              <a:rPr lang="en-US">
                <a:solidFill>
                  <a:schemeClr val="tx2"/>
                </a:solidFill>
                <a:effectLst>
                  <a:outerShdw blurRad="38100" dist="38100" dir="2700000" algn="tl">
                    <a:srgbClr val="000000">
                      <a:alpha val="43137"/>
                    </a:srgbClr>
                  </a:outerShdw>
                </a:effectLst>
              </a:rPr>
              <a:pPr>
                <a:defRPr/>
              </a:pPr>
              <a:t>11</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48483" name="Title 1"/>
          <p:cNvSpPr>
            <a:spLocks noGrp="1"/>
          </p:cNvSpPr>
          <p:nvPr>
            <p:ph type="title"/>
          </p:nvPr>
        </p:nvSpPr>
        <p:spPr/>
        <p:txBody>
          <a:bodyPr/>
          <a:lstStyle/>
          <a:p>
            <a:pPr algn="l" eaLnBrk="1" hangingPunct="1"/>
            <a:r>
              <a:rPr lang="en-US" altLang="en-US" smtClean="0">
                <a:solidFill>
                  <a:schemeClr val="accent1"/>
                </a:solidFill>
              </a:rPr>
              <a:t>Alokasi Biaya</a:t>
            </a:r>
          </a:p>
        </p:txBody>
      </p:sp>
      <p:sp>
        <p:nvSpPr>
          <p:cNvPr id="6147" name="Content Placeholder 2"/>
          <p:cNvSpPr>
            <a:spLocks noGrp="1"/>
          </p:cNvSpPr>
          <p:nvPr>
            <p:ph idx="1"/>
          </p:nvPr>
        </p:nvSpPr>
        <p:spPr>
          <a:xfrm>
            <a:off x="457200" y="1428750"/>
            <a:ext cx="8229600" cy="4857750"/>
          </a:xfrm>
        </p:spPr>
        <p:txBody>
          <a:bodyPr/>
          <a:lstStyle/>
          <a:p>
            <a:pPr marL="0" indent="0" eaLnBrk="1" hangingPunct="1">
              <a:spcBef>
                <a:spcPts val="600"/>
              </a:spcBef>
              <a:buClr>
                <a:schemeClr val="accent1"/>
              </a:buClr>
              <a:buFont typeface="Arial" charset="0"/>
              <a:buNone/>
              <a:defRPr/>
            </a:pPr>
            <a:r>
              <a:rPr lang="en-US" sz="2400" smtClean="0"/>
              <a:t>Beberapa faktor yang mempengaruhi pengendalian biaya secara bertanggung jawab adalah:</a:t>
            </a:r>
          </a:p>
          <a:p>
            <a:pPr marL="457200" indent="-363538" eaLnBrk="1" hangingPunct="1">
              <a:spcBef>
                <a:spcPts val="600"/>
              </a:spcBef>
              <a:buClr>
                <a:schemeClr val="accent1"/>
              </a:buClr>
              <a:buFont typeface="+mj-lt"/>
              <a:buAutoNum type="arabicPeriod"/>
              <a:defRPr/>
            </a:pPr>
            <a:r>
              <a:rPr lang="en-US" sz="2400" b="1" smtClean="0"/>
              <a:t>Faktor Internal </a:t>
            </a:r>
            <a:r>
              <a:rPr lang="en-US" sz="2400" smtClean="0"/>
              <a:t/>
            </a:r>
            <a:br>
              <a:rPr lang="en-US" sz="2400" smtClean="0"/>
            </a:br>
            <a:r>
              <a:rPr lang="en-US" sz="2000" smtClean="0">
                <a:effectLst>
                  <a:outerShdw blurRad="38100" dist="38100" dir="2700000" algn="tl">
                    <a:srgbClr val="000000">
                      <a:alpha val="43137"/>
                    </a:srgbClr>
                  </a:outerShdw>
                </a:effectLst>
              </a:rPr>
              <a:t>Ada sejumlah faktor internal yang berpengaruh terhadap kemampuan unit kerja dalam mengendalikan biaya yang menjadi tanggung jawabnya, yaitu:</a:t>
            </a:r>
          </a:p>
          <a:p>
            <a:pPr marL="809625" lvl="1" eaLnBrk="1" hangingPunct="1">
              <a:spcBef>
                <a:spcPts val="600"/>
              </a:spcBef>
              <a:buClr>
                <a:schemeClr val="accent1"/>
              </a:buClr>
              <a:defRPr/>
            </a:pPr>
            <a:r>
              <a:rPr lang="en-US" sz="2000" smtClean="0"/>
              <a:t>Produktivitas unit kerja tersebut</a:t>
            </a:r>
          </a:p>
          <a:p>
            <a:pPr marL="809625" lvl="1" eaLnBrk="1" hangingPunct="1">
              <a:spcBef>
                <a:spcPts val="600"/>
              </a:spcBef>
              <a:buClr>
                <a:schemeClr val="accent1"/>
              </a:buClr>
              <a:defRPr/>
            </a:pPr>
            <a:r>
              <a:rPr lang="en-US" sz="2000" smtClean="0"/>
              <a:t>Perilaku biaya</a:t>
            </a:r>
          </a:p>
          <a:p>
            <a:pPr marL="809625" lvl="1" eaLnBrk="1" hangingPunct="1">
              <a:spcBef>
                <a:spcPts val="600"/>
              </a:spcBef>
              <a:buClr>
                <a:schemeClr val="accent1"/>
              </a:buClr>
              <a:defRPr/>
            </a:pPr>
            <a:r>
              <a:rPr lang="en-US" sz="2000" smtClean="0"/>
              <a:t>Tenaga kerja yang digunakan</a:t>
            </a:r>
          </a:p>
          <a:p>
            <a:pPr marL="809625" lvl="1" eaLnBrk="1" hangingPunct="1">
              <a:spcBef>
                <a:spcPts val="600"/>
              </a:spcBef>
              <a:buClr>
                <a:schemeClr val="accent1"/>
              </a:buClr>
              <a:defRPr/>
            </a:pPr>
            <a:r>
              <a:rPr lang="en-US" sz="2000" smtClean="0"/>
              <a:t>Kekerabatan para pekerja</a:t>
            </a:r>
          </a:p>
          <a:p>
            <a:pPr marL="809625" lvl="1" eaLnBrk="1" hangingPunct="1">
              <a:spcBef>
                <a:spcPts val="600"/>
              </a:spcBef>
              <a:buClr>
                <a:schemeClr val="accent1"/>
              </a:buClr>
              <a:defRPr/>
            </a:pPr>
            <a:r>
              <a:rPr lang="en-US" sz="2000" smtClean="0"/>
              <a:t>dan sebagainya</a:t>
            </a:r>
          </a:p>
        </p:txBody>
      </p:sp>
      <p:sp>
        <p:nvSpPr>
          <p:cNvPr id="4" name="Slide Number Placeholder 3"/>
          <p:cNvSpPr>
            <a:spLocks noGrp="1"/>
          </p:cNvSpPr>
          <p:nvPr>
            <p:ph type="sldNum" sz="quarter" idx="12"/>
          </p:nvPr>
        </p:nvSpPr>
        <p:spPr/>
        <p:txBody>
          <a:bodyPr/>
          <a:lstStyle/>
          <a:p>
            <a:pPr>
              <a:defRPr/>
            </a:pPr>
            <a:fld id="{177E043B-B6FD-45DA-9513-F786806D225A}" type="slidenum">
              <a:rPr lang="en-US">
                <a:solidFill>
                  <a:schemeClr val="tx2"/>
                </a:solidFill>
                <a:effectLst>
                  <a:outerShdw blurRad="38100" dist="38100" dir="2700000" algn="tl">
                    <a:srgbClr val="000000">
                      <a:alpha val="43137"/>
                    </a:srgbClr>
                  </a:outerShdw>
                </a:effectLst>
              </a:rPr>
              <a:pPr>
                <a:defRPr/>
              </a:pPr>
              <a:t>12</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49507" name="Title 1"/>
          <p:cNvSpPr>
            <a:spLocks noGrp="1"/>
          </p:cNvSpPr>
          <p:nvPr>
            <p:ph type="title"/>
          </p:nvPr>
        </p:nvSpPr>
        <p:spPr/>
        <p:txBody>
          <a:bodyPr/>
          <a:lstStyle/>
          <a:p>
            <a:pPr algn="l" eaLnBrk="1" hangingPunct="1"/>
            <a:r>
              <a:rPr lang="en-US" altLang="en-US" smtClean="0">
                <a:solidFill>
                  <a:schemeClr val="accent1"/>
                </a:solidFill>
              </a:rPr>
              <a:t>Alokasi Biaya</a:t>
            </a:r>
          </a:p>
        </p:txBody>
      </p:sp>
      <p:sp>
        <p:nvSpPr>
          <p:cNvPr id="6147" name="Content Placeholder 2"/>
          <p:cNvSpPr>
            <a:spLocks noGrp="1"/>
          </p:cNvSpPr>
          <p:nvPr>
            <p:ph idx="1"/>
          </p:nvPr>
        </p:nvSpPr>
        <p:spPr>
          <a:xfrm>
            <a:off x="457200" y="1428750"/>
            <a:ext cx="8229600" cy="4857750"/>
          </a:xfrm>
        </p:spPr>
        <p:txBody>
          <a:bodyPr/>
          <a:lstStyle/>
          <a:p>
            <a:pPr marL="0" indent="0" eaLnBrk="1" hangingPunct="1">
              <a:spcBef>
                <a:spcPts val="600"/>
              </a:spcBef>
              <a:buClr>
                <a:schemeClr val="accent1"/>
              </a:buClr>
              <a:buFont typeface="Arial" charset="0"/>
              <a:buNone/>
              <a:defRPr/>
            </a:pPr>
            <a:r>
              <a:rPr lang="en-US" sz="2400" smtClean="0"/>
              <a:t>Beberapa faktor yang mempengaruhi pengendalian biaya secara bertanggung jawab adalah:</a:t>
            </a:r>
          </a:p>
          <a:p>
            <a:pPr marL="457200" indent="-363538" eaLnBrk="1" hangingPunct="1">
              <a:spcBef>
                <a:spcPts val="600"/>
              </a:spcBef>
              <a:buClr>
                <a:schemeClr val="accent1"/>
              </a:buClr>
              <a:buFont typeface="+mj-lt"/>
              <a:buAutoNum type="arabicPeriod" startAt="2"/>
              <a:defRPr/>
            </a:pPr>
            <a:r>
              <a:rPr lang="en-US" sz="2400" b="1" smtClean="0"/>
              <a:t>Saling Ketergantungan dengan Departemen Lain </a:t>
            </a:r>
            <a:br>
              <a:rPr lang="en-US" sz="2400" b="1" smtClean="0"/>
            </a:br>
            <a:r>
              <a:rPr lang="en-US" sz="2000" smtClean="0">
                <a:effectLst>
                  <a:outerShdw blurRad="38100" dist="38100" dir="2700000" algn="tl">
                    <a:srgbClr val="000000">
                      <a:alpha val="43137"/>
                    </a:srgbClr>
                  </a:outerShdw>
                </a:effectLst>
              </a:rPr>
              <a:t>Hubungan dan saling keterkaitan antara satu unit kerja dengan unit kerja lainnya akan sangat mempengaruhi kemampuan setiap unit kerja dalam mengendalikan biaya yang menjadi tanggung jawabnya. </a:t>
            </a:r>
            <a:br>
              <a:rPr lang="en-US" sz="2000" smtClean="0">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Kualitas kerja sama antara satu unit kerja dengan unit kerja lainnya dalam mengendalikan biaya unit kerja tersebut akan dipengaruhi oleh beberapa faktor, seperti:</a:t>
            </a:r>
            <a:endParaRPr lang="en-US" sz="2400" smtClean="0">
              <a:effectLst>
                <a:outerShdw blurRad="38100" dist="38100" dir="2700000" algn="tl">
                  <a:srgbClr val="000000">
                    <a:alpha val="43137"/>
                  </a:srgbClr>
                </a:outerShdw>
              </a:effectLst>
            </a:endParaRPr>
          </a:p>
          <a:p>
            <a:pPr marL="809625" lvl="1" eaLnBrk="1" hangingPunct="1">
              <a:spcBef>
                <a:spcPts val="600"/>
              </a:spcBef>
              <a:buClr>
                <a:schemeClr val="accent1"/>
              </a:buClr>
              <a:defRPr/>
            </a:pPr>
            <a:r>
              <a:rPr lang="en-US" sz="2000" smtClean="0">
                <a:effectLst>
                  <a:outerShdw blurRad="38100" dist="38100" dir="2700000" algn="tl">
                    <a:srgbClr val="000000">
                      <a:alpha val="43137"/>
                    </a:srgbClr>
                  </a:outerShdw>
                </a:effectLst>
              </a:rPr>
              <a:t>Keandalan setiap unit kerja/divisi</a:t>
            </a:r>
          </a:p>
          <a:p>
            <a:pPr marL="809625" lvl="1" eaLnBrk="1" hangingPunct="1">
              <a:spcBef>
                <a:spcPts val="600"/>
              </a:spcBef>
              <a:buClr>
                <a:schemeClr val="accent1"/>
              </a:buClr>
              <a:defRPr/>
            </a:pPr>
            <a:r>
              <a:rPr lang="en-US" sz="2000" smtClean="0">
                <a:effectLst>
                  <a:outerShdw blurRad="38100" dist="38100" dir="2700000" algn="tl">
                    <a:srgbClr val="000000">
                      <a:alpha val="43137"/>
                    </a:srgbClr>
                  </a:outerShdw>
                </a:effectLst>
              </a:rPr>
              <a:t>Kerja sama antarunit kerja/divisi</a:t>
            </a:r>
          </a:p>
          <a:p>
            <a:pPr marL="809625" lvl="1" eaLnBrk="1" hangingPunct="1">
              <a:spcBef>
                <a:spcPts val="600"/>
              </a:spcBef>
              <a:buClr>
                <a:schemeClr val="accent1"/>
              </a:buClr>
              <a:defRPr/>
            </a:pPr>
            <a:r>
              <a:rPr lang="en-US" sz="2000" smtClean="0">
                <a:effectLst>
                  <a:outerShdw blurRad="38100" dist="38100" dir="2700000" algn="tl">
                    <a:srgbClr val="000000">
                      <a:alpha val="43137"/>
                    </a:srgbClr>
                  </a:outerShdw>
                </a:effectLst>
              </a:rPr>
              <a:t>Keluwesan setiap unit kerja/divisi</a:t>
            </a:r>
            <a:endParaRPr lang="en-US" sz="16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9AC07100-80AC-4A90-A873-CAF6249DAFF5}" type="slidenum">
              <a:rPr lang="en-US">
                <a:solidFill>
                  <a:schemeClr val="tx2"/>
                </a:solidFill>
                <a:effectLst>
                  <a:outerShdw blurRad="38100" dist="38100" dir="2700000" algn="tl">
                    <a:srgbClr val="000000">
                      <a:alpha val="43137"/>
                    </a:srgbClr>
                  </a:outerShdw>
                </a:effectLst>
              </a:rPr>
              <a:pPr>
                <a:defRPr/>
              </a:pPr>
              <a:t>13</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50531" name="Title 1"/>
          <p:cNvSpPr>
            <a:spLocks noGrp="1"/>
          </p:cNvSpPr>
          <p:nvPr>
            <p:ph type="title"/>
          </p:nvPr>
        </p:nvSpPr>
        <p:spPr/>
        <p:txBody>
          <a:bodyPr/>
          <a:lstStyle/>
          <a:p>
            <a:pPr algn="l" eaLnBrk="1" hangingPunct="1"/>
            <a:r>
              <a:rPr lang="en-US" altLang="en-US" smtClean="0">
                <a:solidFill>
                  <a:schemeClr val="accent1"/>
                </a:solidFill>
              </a:rPr>
              <a:t>Alokasi Biaya</a:t>
            </a:r>
          </a:p>
        </p:txBody>
      </p:sp>
      <p:sp>
        <p:nvSpPr>
          <p:cNvPr id="6147" name="Content Placeholder 2"/>
          <p:cNvSpPr>
            <a:spLocks noGrp="1"/>
          </p:cNvSpPr>
          <p:nvPr>
            <p:ph idx="1"/>
          </p:nvPr>
        </p:nvSpPr>
        <p:spPr>
          <a:xfrm>
            <a:off x="457200" y="1428750"/>
            <a:ext cx="8229600" cy="4857750"/>
          </a:xfrm>
        </p:spPr>
        <p:txBody>
          <a:bodyPr/>
          <a:lstStyle/>
          <a:p>
            <a:pPr marL="0" indent="0" eaLnBrk="1" hangingPunct="1">
              <a:spcBef>
                <a:spcPts val="600"/>
              </a:spcBef>
              <a:buClr>
                <a:schemeClr val="accent1"/>
              </a:buClr>
              <a:buFont typeface="Arial" charset="0"/>
              <a:buNone/>
              <a:defRPr/>
            </a:pPr>
            <a:r>
              <a:rPr lang="en-US" sz="2400" smtClean="0"/>
              <a:t>Beberapa faktor yang mempengaruhi pengendalian biaya secara bertanggung jawab adalah:</a:t>
            </a:r>
          </a:p>
          <a:p>
            <a:pPr marL="457200" indent="-363538" eaLnBrk="1" hangingPunct="1">
              <a:spcBef>
                <a:spcPts val="600"/>
              </a:spcBef>
              <a:buClr>
                <a:schemeClr val="accent1"/>
              </a:buClr>
              <a:buFont typeface="+mj-lt"/>
              <a:buAutoNum type="arabicPeriod" startAt="3"/>
              <a:defRPr/>
            </a:pPr>
            <a:r>
              <a:rPr lang="en-US" sz="2400" b="1" smtClean="0"/>
              <a:t>Faktor Lingkungan </a:t>
            </a:r>
            <a:br>
              <a:rPr lang="en-US" sz="2400" b="1" smtClean="0"/>
            </a:br>
            <a:r>
              <a:rPr lang="en-US" sz="2000" smtClean="0">
                <a:effectLst>
                  <a:outerShdw blurRad="38100" dist="38100" dir="2700000" algn="tl">
                    <a:srgbClr val="000000">
                      <a:alpha val="43137"/>
                    </a:srgbClr>
                  </a:outerShdw>
                </a:effectLst>
              </a:rPr>
              <a:t>Lingkungan organisasi adalah segala sesuatu yang berada di luar organisasi di mana organisasi tersebut beroperasi, yang juga berpengaruh terhadap kemampuan setiap unit kerja dalam mengendalikan biayanya. </a:t>
            </a:r>
            <a:br>
              <a:rPr lang="en-US" sz="2000" smtClean="0">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Faktor-faktor lingkungan ini mencakup:</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Pangsa pasar/pelanggan yang dimiliki</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Pendapat rekanan usaha</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Tingkat inflasi</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Stabilitas politik</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Nilai tukar mata uang</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dan sebagainya</a:t>
            </a:r>
            <a:endParaRPr lang="en-US" sz="12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2E96205B-98E4-4344-A76D-BAC8E9EDC308}" type="slidenum">
              <a:rPr lang="en-US">
                <a:solidFill>
                  <a:schemeClr val="tx2"/>
                </a:solidFill>
                <a:effectLst>
                  <a:outerShdw blurRad="38100" dist="38100" dir="2700000" algn="tl">
                    <a:srgbClr val="000000">
                      <a:alpha val="43137"/>
                    </a:srgbClr>
                  </a:outerShdw>
                </a:effectLst>
              </a:rPr>
              <a:pPr>
                <a:defRPr/>
              </a:pPr>
              <a:t>14</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51555" name="Title 1"/>
          <p:cNvSpPr>
            <a:spLocks noGrp="1"/>
          </p:cNvSpPr>
          <p:nvPr>
            <p:ph type="title"/>
          </p:nvPr>
        </p:nvSpPr>
        <p:spPr/>
        <p:txBody>
          <a:bodyPr/>
          <a:lstStyle/>
          <a:p>
            <a:pPr algn="l" eaLnBrk="1" hangingPunct="1"/>
            <a:r>
              <a:rPr lang="en-US" altLang="en-US" smtClean="0">
                <a:solidFill>
                  <a:schemeClr val="accent1"/>
                </a:solidFill>
              </a:rPr>
              <a:t>Alokasi Biaya</a:t>
            </a: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Untuk menentukan tarif penagihan antarunit kerja, serangkaian langkah berikut harus digunakan:</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Menyusun anggaran biaya untuk setiap unit kerja jasa menurut sifatnya (kepenyeliaan, perlengkapan, listrik, dan lain-lain).</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Mengelompokan biaya ke dalam biaya tetap dan biaya variabel.</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Menentukan tarif dengan membagi total anggaran biaya unit kerja dengan jumlah jam pelayanan yang dibutuhkan.</a:t>
            </a:r>
            <a:endParaRPr lang="en-US" sz="16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D1B73987-C6A4-4AE7-A25B-34529687DA21}" type="slidenum">
              <a:rPr lang="en-US">
                <a:solidFill>
                  <a:schemeClr val="tx2"/>
                </a:solidFill>
                <a:effectLst>
                  <a:outerShdw blurRad="38100" dist="38100" dir="2700000" algn="tl">
                    <a:srgbClr val="000000">
                      <a:alpha val="43137"/>
                    </a:srgbClr>
                  </a:outerShdw>
                </a:effectLst>
              </a:rPr>
              <a:pPr>
                <a:defRPr/>
              </a:pPr>
              <a:t>15</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52579" name="Title 1"/>
          <p:cNvSpPr>
            <a:spLocks noGrp="1"/>
          </p:cNvSpPr>
          <p:nvPr>
            <p:ph type="title"/>
          </p:nvPr>
        </p:nvSpPr>
        <p:spPr/>
        <p:txBody>
          <a:bodyPr/>
          <a:lstStyle/>
          <a:p>
            <a:pPr algn="l" eaLnBrk="1" hangingPunct="1"/>
            <a:r>
              <a:rPr lang="en-US" altLang="en-US" smtClean="0">
                <a:solidFill>
                  <a:schemeClr val="accent1"/>
                </a:solidFill>
              </a:rPr>
              <a:t>Pengendalian Biaya</a:t>
            </a:r>
          </a:p>
        </p:txBody>
      </p:sp>
      <p:sp>
        <p:nvSpPr>
          <p:cNvPr id="6147" name="Content Placeholder 2"/>
          <p:cNvSpPr>
            <a:spLocks noGrp="1"/>
          </p:cNvSpPr>
          <p:nvPr>
            <p:ph idx="1"/>
          </p:nvPr>
        </p:nvSpPr>
        <p:spPr>
          <a:xfrm>
            <a:off x="457200" y="1428750"/>
            <a:ext cx="8229600" cy="4857750"/>
          </a:xfrm>
        </p:spPr>
        <p:txBody>
          <a:bodyPr/>
          <a:lstStyle/>
          <a:p>
            <a:pPr marL="0" indent="0" eaLnBrk="1" hangingPunct="1">
              <a:spcBef>
                <a:spcPts val="600"/>
              </a:spcBef>
              <a:buClr>
                <a:schemeClr val="accent1"/>
              </a:buClr>
              <a:buFont typeface="Arial" charset="0"/>
              <a:buNone/>
              <a:defRPr/>
            </a:pPr>
            <a:r>
              <a:rPr lang="en-US" sz="2400" smtClean="0"/>
              <a:t>Untuk merancang sistem pengendalian biaya yang efektif, ada beberapa kriteria yang harus dipenuhi, yaitu:</a:t>
            </a:r>
          </a:p>
          <a:p>
            <a:pPr marL="438150" eaLnBrk="1" hangingPunct="1">
              <a:spcBef>
                <a:spcPts val="600"/>
              </a:spcBef>
              <a:buClr>
                <a:schemeClr val="accent1"/>
              </a:buClr>
              <a:defRPr/>
            </a:pPr>
            <a:r>
              <a:rPr lang="en-US" sz="2000" b="1" smtClean="0"/>
              <a:t>Rancangan teknis yang kokoh yang mencakup:</a:t>
            </a:r>
          </a:p>
          <a:p>
            <a:pPr marL="838200" lvl="1" eaLnBrk="1" hangingPunct="1">
              <a:spcBef>
                <a:spcPts val="600"/>
              </a:spcBef>
              <a:buClr>
                <a:schemeClr val="accent1"/>
              </a:buClr>
              <a:defRPr/>
            </a:pPr>
            <a:r>
              <a:rPr lang="en-US" sz="2000" smtClean="0">
                <a:effectLst>
                  <a:outerShdw blurRad="38100" dist="38100" dir="2700000" algn="tl">
                    <a:srgbClr val="000000">
                      <a:alpha val="43137"/>
                    </a:srgbClr>
                  </a:outerShdw>
                </a:effectLst>
              </a:rPr>
              <a:t>Penetapan sasaran yang memberikan tantangan.</a:t>
            </a:r>
          </a:p>
          <a:p>
            <a:pPr marL="838200" lvl="1" eaLnBrk="1" hangingPunct="1">
              <a:spcBef>
                <a:spcPts val="600"/>
              </a:spcBef>
              <a:buClr>
                <a:schemeClr val="accent1"/>
              </a:buClr>
              <a:defRPr/>
            </a:pPr>
            <a:r>
              <a:rPr lang="en-US" sz="2000" smtClean="0">
                <a:effectLst>
                  <a:outerShdw blurRad="38100" dist="38100" dir="2700000" algn="tl">
                    <a:srgbClr val="000000">
                      <a:alpha val="43137"/>
                    </a:srgbClr>
                  </a:outerShdw>
                </a:effectLst>
              </a:rPr>
              <a:t>Penetapan sasaran yang realistis (bisa dicapai).</a:t>
            </a:r>
          </a:p>
          <a:p>
            <a:pPr marL="838200" lvl="1" eaLnBrk="1" hangingPunct="1">
              <a:spcBef>
                <a:spcPts val="600"/>
              </a:spcBef>
              <a:buClr>
                <a:schemeClr val="accent1"/>
              </a:buClr>
              <a:defRPr/>
            </a:pPr>
            <a:r>
              <a:rPr lang="en-US" sz="2000" smtClean="0">
                <a:effectLst>
                  <a:outerShdw blurRad="38100" dist="38100" dir="2700000" algn="tl">
                    <a:srgbClr val="000000">
                      <a:alpha val="43137"/>
                    </a:srgbClr>
                  </a:outerShdw>
                </a:effectLst>
              </a:rPr>
              <a:t>Sistem pengendalian dan pelaporan biaya, yang memisahkan antara biaya yang terkendali dan di luar kendali manajer.</a:t>
            </a:r>
          </a:p>
          <a:p>
            <a:pPr marL="438150" eaLnBrk="1" hangingPunct="1">
              <a:spcBef>
                <a:spcPts val="600"/>
              </a:spcBef>
              <a:buClr>
                <a:schemeClr val="accent1"/>
              </a:buClr>
              <a:defRPr/>
            </a:pPr>
            <a:r>
              <a:rPr lang="en-US" sz="2000" b="1" smtClean="0"/>
              <a:t>Manajemen yang tanggap terhadap perilaku anggota organisasi. </a:t>
            </a:r>
            <a:endParaRPr lang="en-US" sz="2000" smtClean="0"/>
          </a:p>
          <a:p>
            <a:pPr marL="838200" lvl="1" eaLnBrk="1" hangingPunct="1">
              <a:spcBef>
                <a:spcPts val="600"/>
              </a:spcBef>
              <a:buClr>
                <a:schemeClr val="accent1"/>
              </a:buClr>
              <a:defRPr/>
            </a:pPr>
            <a:r>
              <a:rPr lang="en-US" sz="2000" smtClean="0">
                <a:effectLst>
                  <a:outerShdw blurRad="38100" dist="38100" dir="2700000" algn="tl">
                    <a:srgbClr val="000000">
                      <a:alpha val="43137"/>
                    </a:srgbClr>
                  </a:outerShdw>
                </a:effectLst>
              </a:rPr>
              <a:t>Keikutsertaan manajer dalam penetapan sasaran kegiatannya sendiri.</a:t>
            </a:r>
          </a:p>
          <a:p>
            <a:pPr marL="838200" lvl="1" eaLnBrk="1" hangingPunct="1">
              <a:spcBef>
                <a:spcPts val="600"/>
              </a:spcBef>
              <a:buClr>
                <a:schemeClr val="accent1"/>
              </a:buClr>
              <a:defRPr/>
            </a:pPr>
            <a:r>
              <a:rPr lang="en-US" sz="2000" smtClean="0">
                <a:effectLst>
                  <a:outerShdw blurRad="38100" dist="38100" dir="2700000" algn="tl">
                    <a:srgbClr val="000000">
                      <a:alpha val="43137"/>
                    </a:srgbClr>
                  </a:outerShdw>
                </a:effectLst>
              </a:rPr>
              <a:t>Kepemimpinan manajer yang eksekutif.</a:t>
            </a:r>
          </a:p>
          <a:p>
            <a:pPr marL="838200" lvl="1" eaLnBrk="1" hangingPunct="1">
              <a:spcBef>
                <a:spcPts val="600"/>
              </a:spcBef>
              <a:buClr>
                <a:schemeClr val="accent1"/>
              </a:buClr>
              <a:defRPr/>
            </a:pPr>
            <a:r>
              <a:rPr lang="en-US" sz="2000" smtClean="0">
                <a:effectLst>
                  <a:outerShdw blurRad="38100" dist="38100" dir="2700000" algn="tl">
                    <a:srgbClr val="000000">
                      <a:alpha val="43137"/>
                    </a:srgbClr>
                  </a:outerShdw>
                </a:effectLst>
              </a:rPr>
              <a:t>Jaringan komunikasi yang terbuka.</a:t>
            </a:r>
          </a:p>
          <a:p>
            <a:pPr marL="838200" lvl="1" eaLnBrk="1" hangingPunct="1">
              <a:spcBef>
                <a:spcPts val="600"/>
              </a:spcBef>
              <a:buClr>
                <a:schemeClr val="accent1"/>
              </a:buClr>
              <a:defRPr/>
            </a:pPr>
            <a:r>
              <a:rPr lang="en-US" sz="2000" smtClean="0">
                <a:effectLst>
                  <a:outerShdw blurRad="38100" dist="38100" dir="2700000" algn="tl">
                    <a:srgbClr val="000000">
                      <a:alpha val="43137"/>
                    </a:srgbClr>
                  </a:outerShdw>
                </a:effectLst>
              </a:rPr>
              <a:t>Pencegahan dini terhadap pelaksanaan kerja yang tidak optimal.</a:t>
            </a:r>
            <a:endParaRPr lang="en-US" sz="12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B509C6AD-DF4E-4B3F-86ED-7CBB83D91EBD}" type="slidenum">
              <a:rPr lang="en-US">
                <a:solidFill>
                  <a:schemeClr val="tx2"/>
                </a:solidFill>
                <a:effectLst>
                  <a:outerShdw blurRad="38100" dist="38100" dir="2700000" algn="tl">
                    <a:srgbClr val="000000">
                      <a:alpha val="43137"/>
                    </a:srgbClr>
                  </a:outerShdw>
                </a:effectLst>
              </a:rPr>
              <a:pPr>
                <a:defRPr/>
              </a:pPr>
              <a:t>16</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53603" name="Title 1"/>
          <p:cNvSpPr>
            <a:spLocks noGrp="1"/>
          </p:cNvSpPr>
          <p:nvPr>
            <p:ph type="title"/>
          </p:nvPr>
        </p:nvSpPr>
        <p:spPr/>
        <p:txBody>
          <a:bodyPr/>
          <a:lstStyle/>
          <a:p>
            <a:pPr algn="l" eaLnBrk="1" hangingPunct="1"/>
            <a:r>
              <a:rPr lang="en-US" altLang="en-US" smtClean="0">
                <a:solidFill>
                  <a:schemeClr val="accent1"/>
                </a:solidFill>
              </a:rPr>
              <a:t>Pengendalian Biaya</a:t>
            </a:r>
          </a:p>
        </p:txBody>
      </p:sp>
      <p:sp>
        <p:nvSpPr>
          <p:cNvPr id="4" name="Slide Number Placeholder 3"/>
          <p:cNvSpPr>
            <a:spLocks noGrp="1"/>
          </p:cNvSpPr>
          <p:nvPr>
            <p:ph type="sldNum" sz="quarter" idx="12"/>
          </p:nvPr>
        </p:nvSpPr>
        <p:spPr/>
        <p:txBody>
          <a:bodyPr/>
          <a:lstStyle/>
          <a:p>
            <a:pPr>
              <a:defRPr/>
            </a:pPr>
            <a:fld id="{772AF685-1B8E-4BA4-9507-56B6D40E7415}" type="slidenum">
              <a:rPr lang="en-US">
                <a:solidFill>
                  <a:schemeClr val="tx2"/>
                </a:solidFill>
                <a:effectLst>
                  <a:outerShdw blurRad="38100" dist="38100" dir="2700000" algn="tl">
                    <a:srgbClr val="000000">
                      <a:alpha val="43137"/>
                    </a:srgbClr>
                  </a:outerShdw>
                </a:effectLst>
              </a:rPr>
              <a:pPr>
                <a:defRPr/>
              </a:pPr>
              <a:t>17</a:t>
            </a:fld>
            <a:endParaRPr lang="en-US">
              <a:solidFill>
                <a:schemeClr val="tx2"/>
              </a:solidFill>
              <a:effectLst>
                <a:outerShdw blurRad="38100" dist="38100" dir="2700000" algn="tl">
                  <a:srgbClr val="000000">
                    <a:alpha val="43137"/>
                  </a:srgbClr>
                </a:outerShdw>
              </a:effectLst>
            </a:endParaRPr>
          </a:p>
        </p:txBody>
      </p:sp>
      <p:pic>
        <p:nvPicPr>
          <p:cNvPr id="15360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85813" y="1679575"/>
            <a:ext cx="7639050" cy="4106863"/>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0C342F4-1DE2-4E11-8300-EA14598EA7D1}" type="slidenum">
              <a:rPr lang="en-US">
                <a:solidFill>
                  <a:schemeClr val="tx2"/>
                </a:solidFill>
                <a:effectLst>
                  <a:outerShdw blurRad="38100" dist="38100" dir="2700000" algn="tl">
                    <a:srgbClr val="000000">
                      <a:alpha val="43137"/>
                    </a:srgbClr>
                  </a:outerShdw>
                </a:effectLst>
              </a:rPr>
              <a:pPr>
                <a:defRPr/>
              </a:pPr>
              <a:t>18</a:t>
            </a:fld>
            <a:endParaRPr lang="en-US">
              <a:solidFill>
                <a:schemeClr val="tx2"/>
              </a:solidFill>
              <a:effectLst>
                <a:outerShdw blurRad="38100" dist="38100" dir="2700000" algn="tl">
                  <a:srgbClr val="000000">
                    <a:alpha val="43137"/>
                  </a:srgbClr>
                </a:outerShdw>
              </a:effectLst>
            </a:endParaRPr>
          </a:p>
        </p:txBody>
      </p:sp>
      <p:pic>
        <p:nvPicPr>
          <p:cNvPr id="15462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28813" y="420688"/>
            <a:ext cx="5214937" cy="5794375"/>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38243" name="Title 1"/>
          <p:cNvSpPr>
            <a:spLocks noGrp="1"/>
          </p:cNvSpPr>
          <p:nvPr>
            <p:ph type="title"/>
          </p:nvPr>
        </p:nvSpPr>
        <p:spPr/>
        <p:txBody>
          <a:bodyPr/>
          <a:lstStyle/>
          <a:p>
            <a:pPr algn="l" eaLnBrk="1" hangingPunct="1"/>
            <a:r>
              <a:rPr lang="en-US" altLang="en-US" smtClean="0">
                <a:solidFill>
                  <a:schemeClr val="accent1"/>
                </a:solidFill>
              </a:rPr>
              <a:t>Konsep Dasar</a:t>
            </a:r>
          </a:p>
        </p:txBody>
      </p:sp>
      <p:sp>
        <p:nvSpPr>
          <p:cNvPr id="138244"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pPr>
            <a:r>
              <a:rPr lang="en-US" altLang="en-US" sz="2400" b="1" smtClean="0"/>
              <a:t>Akuntansi pertanggungjawaban </a:t>
            </a:r>
            <a:r>
              <a:rPr lang="en-US" altLang="en-US" sz="2400" smtClean="0"/>
              <a:t>(</a:t>
            </a:r>
            <a:r>
              <a:rPr lang="en-US" altLang="en-US" sz="2400" i="1" smtClean="0"/>
              <a:t>responsibility accounting</a:t>
            </a:r>
            <a:r>
              <a:rPr lang="en-US" altLang="en-US" sz="2400" smtClean="0"/>
              <a:t>), sistem akuntansi yang mengakui berbagai pusat pertanggungjawaban dalam keseluruhan organisasi, kemudian mencerminkan rencana serta tindakan setiap pusat pertanggungjawaban dengan menetapkan penghasilan dan biaya tertentu.</a:t>
            </a:r>
          </a:p>
          <a:p>
            <a:pPr eaLnBrk="1" hangingPunct="1">
              <a:spcBef>
                <a:spcPts val="600"/>
              </a:spcBef>
              <a:buClr>
                <a:schemeClr val="accent1"/>
              </a:buClr>
            </a:pPr>
            <a:r>
              <a:rPr lang="en-US" altLang="en-US" sz="2400" smtClean="0"/>
              <a:t>Persyaratan untuk membentuk dan mengelola sistem akuntansi pertanggungjawaban adalah:</a:t>
            </a:r>
          </a:p>
          <a:p>
            <a:pPr eaLnBrk="1" hangingPunct="1">
              <a:spcBef>
                <a:spcPts val="600"/>
              </a:spcBef>
              <a:buClr>
                <a:schemeClr val="accent1"/>
              </a:buClr>
            </a:pPr>
            <a:r>
              <a:rPr lang="en-US" altLang="en-US" sz="2400" smtClean="0"/>
              <a:t>Alokasi dan Pengelompokan Tanggung Jawab</a:t>
            </a:r>
          </a:p>
          <a:p>
            <a:pPr eaLnBrk="1" hangingPunct="1">
              <a:spcBef>
                <a:spcPts val="600"/>
              </a:spcBef>
              <a:buClr>
                <a:schemeClr val="accent1"/>
              </a:buClr>
            </a:pPr>
            <a:r>
              <a:rPr lang="en-US" altLang="en-US" sz="2400" smtClean="0"/>
              <a:t>Alokasi dan pengelompokan tanggung jawab manajerial ke berbagai unit serta tingkatan dalam organisasi koperasi bertujuan membentuk anggaran masing-masing.</a:t>
            </a:r>
          </a:p>
        </p:txBody>
      </p:sp>
      <p:sp>
        <p:nvSpPr>
          <p:cNvPr id="4" name="Slide Number Placeholder 3"/>
          <p:cNvSpPr>
            <a:spLocks noGrp="1"/>
          </p:cNvSpPr>
          <p:nvPr>
            <p:ph type="sldNum" sz="quarter" idx="12"/>
          </p:nvPr>
        </p:nvSpPr>
        <p:spPr/>
        <p:txBody>
          <a:bodyPr/>
          <a:lstStyle/>
          <a:p>
            <a:pPr>
              <a:defRPr/>
            </a:pPr>
            <a:fld id="{3A941817-C5D3-49F5-85E7-B5F4CC2E41AF}" type="slidenum">
              <a:rPr lang="en-US">
                <a:solidFill>
                  <a:schemeClr val="tx2"/>
                </a:solidFill>
                <a:effectLst>
                  <a:outerShdw blurRad="38100" dist="38100" dir="2700000" algn="tl">
                    <a:srgbClr val="000000">
                      <a:alpha val="43137"/>
                    </a:srgbClr>
                  </a:outerShdw>
                </a:effectLst>
              </a:rPr>
              <a:pPr>
                <a:defRPr/>
              </a:pPr>
              <a:t>2</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39267" name="Title 1"/>
          <p:cNvSpPr>
            <a:spLocks noGrp="1"/>
          </p:cNvSpPr>
          <p:nvPr>
            <p:ph type="title"/>
          </p:nvPr>
        </p:nvSpPr>
        <p:spPr/>
        <p:txBody>
          <a:bodyPr/>
          <a:lstStyle/>
          <a:p>
            <a:pPr algn="l" eaLnBrk="1" hangingPunct="1"/>
            <a:r>
              <a:rPr lang="en-US" altLang="en-US" smtClean="0">
                <a:solidFill>
                  <a:schemeClr val="accent1"/>
                </a:solidFill>
              </a:rPr>
              <a:t>Konsep Dasar</a:t>
            </a: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Persyaratan untuk membentuk dan mengelola sistem akuntansi pertanggungjawaban adalah:</a:t>
            </a:r>
          </a:p>
          <a:p>
            <a:pPr lvl="1" eaLnBrk="1" hangingPunct="1">
              <a:spcBef>
                <a:spcPts val="600"/>
              </a:spcBef>
              <a:buClr>
                <a:schemeClr val="accent1"/>
              </a:buClr>
              <a:defRPr/>
            </a:pPr>
            <a:r>
              <a:rPr lang="en-US" sz="2000" smtClean="0">
                <a:solidFill>
                  <a:schemeClr val="accent1"/>
                </a:solidFill>
                <a:effectLst>
                  <a:outerShdw blurRad="38100" dist="38100" dir="2700000" algn="tl">
                    <a:srgbClr val="000000">
                      <a:alpha val="43137"/>
                    </a:srgbClr>
                  </a:outerShdw>
                </a:effectLst>
              </a:rPr>
              <a:t>Alokasi dan pengelompokan tanggung jawab </a:t>
            </a:r>
            <a:r>
              <a:rPr lang="en-US" sz="2000" smtClean="0">
                <a:effectLst>
                  <a:outerShdw blurRad="38100" dist="38100" dir="2700000" algn="tl">
                    <a:srgbClr val="000000">
                      <a:alpha val="43137"/>
                    </a:srgbClr>
                  </a:outerShdw>
                </a:effectLst>
              </a:rPr>
              <a:t>ke berbagai unit serta tingkatan dalam organisasi koperasi dengan tujuan membentuk anggaran masing-masing.</a:t>
            </a:r>
          </a:p>
          <a:p>
            <a:pPr lvl="1" eaLnBrk="1" hangingPunct="1">
              <a:spcBef>
                <a:spcPts val="600"/>
              </a:spcBef>
              <a:buClr>
                <a:schemeClr val="accent1"/>
              </a:buClr>
              <a:defRPr/>
            </a:pPr>
            <a:r>
              <a:rPr lang="en-US" sz="2000" smtClean="0">
                <a:solidFill>
                  <a:schemeClr val="accent1"/>
                </a:solidFill>
                <a:effectLst>
                  <a:outerShdw blurRad="38100" dist="38100" dir="2700000" algn="tl">
                    <a:srgbClr val="000000">
                      <a:alpha val="43137"/>
                    </a:srgbClr>
                  </a:outerShdw>
                </a:effectLst>
              </a:rPr>
              <a:t>Sesuai bagan organisasi</a:t>
            </a:r>
            <a:r>
              <a:rPr lang="en-US" sz="2000" smtClean="0">
                <a:effectLst>
                  <a:outerShdw blurRad="38100" dist="38100" dir="2700000" algn="tl">
                    <a:srgbClr val="000000">
                      <a:alpha val="43137"/>
                    </a:srgbClr>
                  </a:outerShdw>
                </a:effectLst>
              </a:rPr>
              <a:t>. Sistem akuntansi pertanggungjawaban harus disesuaikan dengan struktur organisasi koperasi di mana ruang lingkupnya telah ditentukan. Wewenang akan mendasari pertanggungjawaban atas biaya tertentu.</a:t>
            </a:r>
          </a:p>
          <a:p>
            <a:pPr lvl="1" eaLnBrk="1" hangingPunct="1">
              <a:spcBef>
                <a:spcPts val="600"/>
              </a:spcBef>
              <a:buClr>
                <a:schemeClr val="accent1"/>
              </a:buClr>
              <a:defRPr/>
            </a:pPr>
            <a:r>
              <a:rPr lang="en-US" sz="2000" smtClean="0">
                <a:solidFill>
                  <a:schemeClr val="accent1"/>
                </a:solidFill>
                <a:effectLst>
                  <a:outerShdw blurRad="38100" dist="38100" dir="2700000" algn="tl">
                    <a:srgbClr val="000000">
                      <a:alpha val="43137"/>
                    </a:srgbClr>
                  </a:outerShdw>
                </a:effectLst>
              </a:rPr>
              <a:t>Anggaran yang jelas</a:t>
            </a:r>
            <a:r>
              <a:rPr lang="en-US" sz="2000" smtClean="0">
                <a:effectLst>
                  <a:outerShdw blurRad="38100" dist="38100" dir="2700000" algn="tl">
                    <a:srgbClr val="000000">
                      <a:alpha val="43137"/>
                    </a:srgbClr>
                  </a:outerShdw>
                </a:effectLst>
              </a:rPr>
              <a:t>. Anggaran yang disusun harus menunjukkan secara jelas biaya yang dikendalikan oleh personel unit kerja bersangkutan. Jadi, setiap personel unit kerja yang diberi wewenang mengelola unit kerjanya harus mengetahui dengan jelas tingkat tanggung jawab yang diembannya.</a:t>
            </a:r>
          </a:p>
        </p:txBody>
      </p:sp>
      <p:sp>
        <p:nvSpPr>
          <p:cNvPr id="4" name="Slide Number Placeholder 3"/>
          <p:cNvSpPr>
            <a:spLocks noGrp="1"/>
          </p:cNvSpPr>
          <p:nvPr>
            <p:ph type="sldNum" sz="quarter" idx="12"/>
          </p:nvPr>
        </p:nvSpPr>
        <p:spPr/>
        <p:txBody>
          <a:bodyPr/>
          <a:lstStyle/>
          <a:p>
            <a:pPr>
              <a:defRPr/>
            </a:pPr>
            <a:fld id="{2553D607-EEA3-4D70-B427-B7FA72CC05E2}" type="slidenum">
              <a:rPr lang="en-US">
                <a:solidFill>
                  <a:schemeClr val="tx2"/>
                </a:solidFill>
                <a:effectLst>
                  <a:outerShdw blurRad="38100" dist="38100" dir="2700000" algn="tl">
                    <a:srgbClr val="000000">
                      <a:alpha val="43137"/>
                    </a:srgbClr>
                  </a:outerShdw>
                </a:effectLst>
              </a:rPr>
              <a:pPr>
                <a:defRPr/>
              </a:pPr>
              <a:t>3</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40291" name="Title 1"/>
          <p:cNvSpPr>
            <a:spLocks noGrp="1"/>
          </p:cNvSpPr>
          <p:nvPr>
            <p:ph type="title"/>
          </p:nvPr>
        </p:nvSpPr>
        <p:spPr/>
        <p:txBody>
          <a:bodyPr/>
          <a:lstStyle/>
          <a:p>
            <a:pPr algn="l" eaLnBrk="1" hangingPunct="1"/>
            <a:r>
              <a:rPr lang="en-US" altLang="en-US" sz="3600" smtClean="0">
                <a:solidFill>
                  <a:schemeClr val="accent1"/>
                </a:solidFill>
              </a:rPr>
              <a:t>Jenis-jenis Pusat Pertanggungjawaban</a:t>
            </a:r>
          </a:p>
        </p:txBody>
      </p:sp>
      <p:sp>
        <p:nvSpPr>
          <p:cNvPr id="140292"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pPr>
            <a:r>
              <a:rPr lang="en-US" altLang="en-US" sz="2400" b="1" smtClean="0"/>
              <a:t>Pusat biaya </a:t>
            </a:r>
            <a:r>
              <a:rPr lang="en-US" altLang="en-US" sz="2400" smtClean="0"/>
              <a:t>(</a:t>
            </a:r>
            <a:r>
              <a:rPr lang="en-US" altLang="en-US" sz="2400" i="1" smtClean="0"/>
              <a:t>cost center</a:t>
            </a:r>
            <a:r>
              <a:rPr lang="en-US" altLang="en-US" sz="2400" smtClean="0"/>
              <a:t>) adalah bagian terkecil dari kegiatan atau bidang tanggung jawab tempat akumulasi biaya. </a:t>
            </a:r>
            <a:br>
              <a:rPr lang="en-US" altLang="en-US" sz="2400" smtClean="0"/>
            </a:br>
            <a:r>
              <a:rPr lang="en-US" altLang="en-US" sz="2400" smtClean="0"/>
              <a:t>Biasanya, pusat biaya berbentuk departemen tersendiri, walaupun tidak menutup kemungkinan suatu departemen terdiri dari beberapa pusat biaya. </a:t>
            </a:r>
          </a:p>
          <a:p>
            <a:pPr eaLnBrk="1" hangingPunct="1">
              <a:spcBef>
                <a:spcPts val="600"/>
              </a:spcBef>
              <a:buClr>
                <a:schemeClr val="accent1"/>
              </a:buClr>
            </a:pPr>
            <a:r>
              <a:rPr lang="en-US" altLang="en-US" sz="2400" b="1" smtClean="0"/>
              <a:t>Pusat laba </a:t>
            </a:r>
            <a:r>
              <a:rPr lang="en-US" altLang="en-US" sz="2400" smtClean="0"/>
              <a:t>(</a:t>
            </a:r>
            <a:r>
              <a:rPr lang="en-US" altLang="en-US" sz="2400" i="1" smtClean="0"/>
              <a:t>profit center</a:t>
            </a:r>
            <a:r>
              <a:rPr lang="en-US" altLang="en-US" sz="2400" smtClean="0"/>
              <a:t>) adalah salah satu bagian (unit kerja) koperasi yang sering disebut sebagai divisi yang bertanggung jawab atas pendapatan maupun pengeluaran koperasi. </a:t>
            </a:r>
          </a:p>
          <a:p>
            <a:pPr eaLnBrk="1" hangingPunct="1">
              <a:spcBef>
                <a:spcPts val="600"/>
              </a:spcBef>
              <a:buClr>
                <a:schemeClr val="accent1"/>
              </a:buClr>
            </a:pPr>
            <a:r>
              <a:rPr lang="en-US" altLang="en-US" sz="2400" b="1" smtClean="0"/>
              <a:t>Pusat investasi </a:t>
            </a:r>
            <a:r>
              <a:rPr lang="en-US" altLang="en-US" sz="2400" smtClean="0"/>
              <a:t>(</a:t>
            </a:r>
            <a:r>
              <a:rPr lang="en-US" altLang="en-US" sz="2400" i="1" smtClean="0"/>
              <a:t>investment center</a:t>
            </a:r>
            <a:r>
              <a:rPr lang="en-US" altLang="en-US" sz="2400" smtClean="0"/>
              <a:t>) adalah salah satu bagian dari organisasi koperasi yang bertanggung jawab atas pendapatan dan biaya, terkait dengan modal yang digunakannya. Istilah ini jarang digunakan dalam praktek.</a:t>
            </a:r>
          </a:p>
        </p:txBody>
      </p:sp>
      <p:sp>
        <p:nvSpPr>
          <p:cNvPr id="4" name="Slide Number Placeholder 3"/>
          <p:cNvSpPr>
            <a:spLocks noGrp="1"/>
          </p:cNvSpPr>
          <p:nvPr>
            <p:ph type="sldNum" sz="quarter" idx="12"/>
          </p:nvPr>
        </p:nvSpPr>
        <p:spPr/>
        <p:txBody>
          <a:bodyPr/>
          <a:lstStyle/>
          <a:p>
            <a:pPr>
              <a:defRPr/>
            </a:pPr>
            <a:fld id="{09FD5729-6112-4E81-8BD3-794707AF09D9}" type="slidenum">
              <a:rPr lang="en-US">
                <a:solidFill>
                  <a:schemeClr val="tx2"/>
                </a:solidFill>
                <a:effectLst>
                  <a:outerShdw blurRad="38100" dist="38100" dir="2700000" algn="tl">
                    <a:srgbClr val="000000">
                      <a:alpha val="43137"/>
                    </a:srgbClr>
                  </a:outerShdw>
                </a:effectLst>
              </a:rPr>
              <a:pPr>
                <a:defRPr/>
              </a:pPr>
              <a:t>4</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41315" name="Title 1"/>
          <p:cNvSpPr>
            <a:spLocks noGrp="1"/>
          </p:cNvSpPr>
          <p:nvPr>
            <p:ph type="title"/>
          </p:nvPr>
        </p:nvSpPr>
        <p:spPr/>
        <p:txBody>
          <a:bodyPr/>
          <a:lstStyle/>
          <a:p>
            <a:pPr algn="l" eaLnBrk="1" hangingPunct="1"/>
            <a:r>
              <a:rPr lang="en-US" altLang="en-US" smtClean="0">
                <a:solidFill>
                  <a:schemeClr val="accent1"/>
                </a:solidFill>
              </a:rPr>
              <a:t>Perilaku Manusia</a:t>
            </a: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Akuntansi pertanggungjawaban menekankan suatu pelajaran penting kepada para manajer maupun para pengurus koperasi, yaitu perilaku para pengelola koperasi sering kali sangat dipengaruhi oleh cara pengukuran </a:t>
            </a:r>
            <a:r>
              <a:rPr lang="en-US" sz="2400" b="1" smtClean="0"/>
              <a:t>kinerja </a:t>
            </a:r>
            <a:r>
              <a:rPr lang="en-US" sz="2400" smtClean="0"/>
              <a:t>(</a:t>
            </a:r>
            <a:r>
              <a:rPr lang="en-US" sz="2400" i="1" smtClean="0"/>
              <a:t>performance</a:t>
            </a:r>
            <a:r>
              <a:rPr lang="en-US" sz="2400" smtClean="0"/>
              <a:t>).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Jika para manajer unit kerja mengetahui dengan jelas ukuran yang digunakan oleh koperasi dalam menilai kinerja unit kerja yang dipimpinnya, mereka akan berusaha keras untuk mencapai target yang telah ditetapkan oleh koperasi. </a:t>
            </a:r>
          </a:p>
        </p:txBody>
      </p:sp>
      <p:sp>
        <p:nvSpPr>
          <p:cNvPr id="4" name="Slide Number Placeholder 3"/>
          <p:cNvSpPr>
            <a:spLocks noGrp="1"/>
          </p:cNvSpPr>
          <p:nvPr>
            <p:ph type="sldNum" sz="quarter" idx="12"/>
          </p:nvPr>
        </p:nvSpPr>
        <p:spPr/>
        <p:txBody>
          <a:bodyPr/>
          <a:lstStyle/>
          <a:p>
            <a:pPr>
              <a:defRPr/>
            </a:pPr>
            <a:fld id="{E330925D-A22A-4E32-87F2-0AE66CFA3E8C}" type="slidenum">
              <a:rPr lang="en-US">
                <a:solidFill>
                  <a:schemeClr val="tx2"/>
                </a:solidFill>
                <a:effectLst>
                  <a:outerShdw blurRad="38100" dist="38100" dir="2700000" algn="tl">
                    <a:srgbClr val="000000">
                      <a:alpha val="43137"/>
                    </a:srgbClr>
                  </a:outerShdw>
                </a:effectLst>
              </a:rPr>
              <a:pPr>
                <a:defRPr/>
              </a:pPr>
              <a:t>5</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42339" name="Title 1"/>
          <p:cNvSpPr>
            <a:spLocks noGrp="1"/>
          </p:cNvSpPr>
          <p:nvPr>
            <p:ph type="title"/>
          </p:nvPr>
        </p:nvSpPr>
        <p:spPr/>
        <p:txBody>
          <a:bodyPr/>
          <a:lstStyle/>
          <a:p>
            <a:pPr algn="l" eaLnBrk="1" hangingPunct="1"/>
            <a:r>
              <a:rPr lang="en-US" altLang="en-US" smtClean="0">
                <a:solidFill>
                  <a:schemeClr val="accent1"/>
                </a:solidFill>
              </a:rPr>
              <a:t>Perilaku Manusia</a:t>
            </a:r>
          </a:p>
        </p:txBody>
      </p:sp>
      <p:sp>
        <p:nvSpPr>
          <p:cNvPr id="6147" name="Content Placeholder 2"/>
          <p:cNvSpPr>
            <a:spLocks noGrp="1"/>
          </p:cNvSpPr>
          <p:nvPr>
            <p:ph idx="1"/>
          </p:nvPr>
        </p:nvSpPr>
        <p:spPr>
          <a:xfrm>
            <a:off x="457200" y="1428750"/>
            <a:ext cx="8229600" cy="4857750"/>
          </a:xfrm>
        </p:spPr>
        <p:txBody>
          <a:bodyPr/>
          <a:lstStyle/>
          <a:p>
            <a:pPr marL="0" indent="0" eaLnBrk="1" hangingPunct="1">
              <a:spcBef>
                <a:spcPts val="600"/>
              </a:spcBef>
              <a:buClr>
                <a:schemeClr val="accent1"/>
              </a:buClr>
              <a:buFont typeface="Arial" charset="0"/>
              <a:buNone/>
              <a:defRPr/>
            </a:pPr>
            <a:r>
              <a:rPr lang="en-US" sz="2400" smtClean="0"/>
              <a:t>Faktor-faktor yang terkait dengan perilaku manusia yang sangat mendukung tercapainya target-target yang ditetapkan oleh koperasi atas unit kerja antara lain adalah:</a:t>
            </a:r>
          </a:p>
          <a:p>
            <a:pPr marL="438150" eaLnBrk="1" hangingPunct="1">
              <a:spcBef>
                <a:spcPts val="600"/>
              </a:spcBef>
              <a:buClr>
                <a:schemeClr val="accent1"/>
              </a:buClr>
              <a:defRPr/>
            </a:pPr>
            <a:r>
              <a:rPr lang="en-US" sz="2400" b="1" smtClean="0"/>
              <a:t>Keteladanan</a:t>
            </a:r>
            <a:r>
              <a:rPr lang="en-US" sz="2400" smtClean="0"/>
              <a:t> </a:t>
            </a:r>
            <a:br>
              <a:rPr lang="en-US" sz="2400" smtClean="0"/>
            </a:br>
            <a:r>
              <a:rPr lang="en-US" sz="2000" smtClean="0">
                <a:effectLst>
                  <a:outerShdw blurRad="38100" dist="38100" dir="2700000" algn="tl">
                    <a:srgbClr val="000000">
                      <a:alpha val="43137"/>
                    </a:srgbClr>
                  </a:outerShdw>
                </a:effectLst>
              </a:rPr>
              <a:t>Contoh dan keteladanan dari setiap manajer unit kerja dalam mentaati tanggung jawab atas biaya dan laba yang mereka gariskan akan sangat berpengaruh terhadap seluruh anggota unit kerja tersebut.</a:t>
            </a:r>
          </a:p>
          <a:p>
            <a:pPr marL="438150" eaLnBrk="1" hangingPunct="1">
              <a:spcBef>
                <a:spcPts val="600"/>
              </a:spcBef>
              <a:buClr>
                <a:schemeClr val="accent1"/>
              </a:buClr>
              <a:defRPr/>
            </a:pPr>
            <a:r>
              <a:rPr lang="en-US" sz="2400" b="1" smtClean="0"/>
              <a:t>Motivasi </a:t>
            </a:r>
            <a:br>
              <a:rPr lang="en-US" sz="2400" b="1" smtClean="0"/>
            </a:br>
            <a:r>
              <a:rPr lang="en-US" sz="2000" smtClean="0">
                <a:effectLst>
                  <a:outerShdw blurRad="38100" dist="38100" dir="2700000" algn="tl">
                    <a:srgbClr val="000000">
                      <a:alpha val="43137"/>
                    </a:srgbClr>
                  </a:outerShdw>
                </a:effectLst>
              </a:rPr>
              <a:t>Motivasi yang dimiliki oleh seluruh anggota unit kerja untuk mencapai target-target yang telah ditetapkan akan menjadi pendorong utama.</a:t>
            </a:r>
          </a:p>
          <a:p>
            <a:pPr marL="438150" eaLnBrk="1" hangingPunct="1">
              <a:spcBef>
                <a:spcPts val="600"/>
              </a:spcBef>
              <a:buClr>
                <a:schemeClr val="accent1"/>
              </a:buClr>
              <a:defRPr/>
            </a:pPr>
            <a:r>
              <a:rPr lang="en-US" sz="2400" b="1" smtClean="0"/>
              <a:t>Komunikasi </a:t>
            </a:r>
            <a:br>
              <a:rPr lang="en-US" sz="2400" b="1" smtClean="0"/>
            </a:br>
            <a:r>
              <a:rPr lang="en-US" sz="2000" smtClean="0">
                <a:effectLst>
                  <a:outerShdw blurRad="38100" dist="38100" dir="2700000" algn="tl">
                    <a:srgbClr val="000000">
                      <a:alpha val="43137"/>
                    </a:srgbClr>
                  </a:outerShdw>
                </a:effectLst>
              </a:rPr>
              <a:t>Komunikasi intensif dan efektif antaranggota organisasi, di antara staf dan penyelia, di antara penyelia dan manajer, serta antardivisi (unit kerja).</a:t>
            </a:r>
            <a:endParaRPr lang="en-US" sz="18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A0EC248F-ED47-4D9B-BAE5-371B2AC273F4}" type="slidenum">
              <a:rPr lang="en-US">
                <a:solidFill>
                  <a:schemeClr val="tx2"/>
                </a:solidFill>
                <a:effectLst>
                  <a:outerShdw blurRad="38100" dist="38100" dir="2700000" algn="tl">
                    <a:srgbClr val="000000">
                      <a:alpha val="43137"/>
                    </a:srgbClr>
                  </a:outerShdw>
                </a:effectLst>
              </a:rPr>
              <a:pPr>
                <a:defRPr/>
              </a:pPr>
              <a:t>6</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43363" name="Title 1"/>
          <p:cNvSpPr>
            <a:spLocks noGrp="1"/>
          </p:cNvSpPr>
          <p:nvPr>
            <p:ph type="title"/>
          </p:nvPr>
        </p:nvSpPr>
        <p:spPr/>
        <p:txBody>
          <a:bodyPr/>
          <a:lstStyle/>
          <a:p>
            <a:pPr algn="l" eaLnBrk="1" hangingPunct="1"/>
            <a:r>
              <a:rPr lang="en-US" altLang="en-US" smtClean="0">
                <a:solidFill>
                  <a:schemeClr val="accent1"/>
                </a:solidFill>
              </a:rPr>
              <a:t>Pelaporan</a:t>
            </a: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b="1" smtClean="0"/>
              <a:t>Laporan pelaksanaan tanggung jawab</a:t>
            </a:r>
            <a:r>
              <a:rPr lang="en-US" sz="2400" smtClean="0"/>
              <a:t>, sebagai laporan tanggung gugat (</a:t>
            </a:r>
            <a:r>
              <a:rPr lang="en-US" sz="2400" i="1" smtClean="0"/>
              <a:t>accountability</a:t>
            </a:r>
            <a:r>
              <a:rPr lang="en-US" sz="2400" smtClean="0"/>
              <a:t>) dengan dua tujuan, yaitu:</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Informasi kepada Manajer, Pengurus, dan Pengawas mengenai pelaksanaan atau kinerja dalam bidang-bidang tanggung jawabnya.</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Mendorong para manajer dan atasan untuk mengambil tindakan langsung yang diperlukan guna memperbaiki kinerja.</a:t>
            </a:r>
          </a:p>
          <a:p>
            <a:pPr eaLnBrk="1" hangingPunct="1">
              <a:spcBef>
                <a:spcPts val="600"/>
              </a:spcBef>
              <a:buClr>
                <a:schemeClr val="accent1"/>
              </a:buClr>
              <a:defRPr/>
            </a:pPr>
            <a:r>
              <a:rPr lang="en-US" sz="2400" b="1" smtClean="0"/>
              <a:t>Laporan informasi</a:t>
            </a:r>
            <a:r>
              <a:rPr lang="en-US" sz="2400" smtClean="0"/>
              <a:t>, bertujuan agar para manajer memperoleh informasi yang relevan dengan bidangnya, walaupun tidak perlu berkaitan langsung dengan tanggung jawab khusus atas kinerjanya. </a:t>
            </a:r>
          </a:p>
          <a:p>
            <a:pPr eaLnBrk="1" hangingPunct="1">
              <a:spcBef>
                <a:spcPts val="600"/>
              </a:spcBef>
              <a:buClr>
                <a:schemeClr val="accent1"/>
              </a:buClr>
              <a:buFont typeface="Arial" charset="0"/>
              <a:buNone/>
              <a:defRPr/>
            </a:pPr>
            <a:endParaRPr lang="en-US" sz="800" smtClean="0"/>
          </a:p>
          <a:p>
            <a:pPr marL="0" indent="0" eaLnBrk="1" hangingPunct="1">
              <a:spcBef>
                <a:spcPts val="600"/>
              </a:spcBef>
              <a:buClr>
                <a:schemeClr val="accent1"/>
              </a:buClr>
              <a:buFont typeface="Arial" charset="0"/>
              <a:buNone/>
              <a:defRPr/>
            </a:pPr>
            <a:r>
              <a:rPr lang="en-US" sz="2400" smtClean="0"/>
              <a:t>Laporan informasi mencakup bidang sasaran yang </a:t>
            </a:r>
            <a:r>
              <a:rPr lang="en-US" sz="2400" i="1" smtClean="0"/>
              <a:t>berbeda</a:t>
            </a:r>
            <a:r>
              <a:rPr lang="en-US" sz="2400" smtClean="0"/>
              <a:t> dan </a:t>
            </a:r>
            <a:r>
              <a:rPr lang="en-US" sz="2400" i="1" smtClean="0"/>
              <a:t>lebih luas </a:t>
            </a:r>
            <a:r>
              <a:rPr lang="en-US" sz="2400" smtClean="0"/>
              <a:t>ketimbang laporan kinerja.</a:t>
            </a:r>
            <a:endParaRPr lang="en-US" sz="20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E28A2AE5-D4E8-444A-AECD-5E25E7E0F069}" type="slidenum">
              <a:rPr lang="en-US">
                <a:solidFill>
                  <a:schemeClr val="tx2"/>
                </a:solidFill>
                <a:effectLst>
                  <a:outerShdw blurRad="38100" dist="38100" dir="2700000" algn="tl">
                    <a:srgbClr val="000000">
                      <a:alpha val="43137"/>
                    </a:srgbClr>
                  </a:outerShdw>
                </a:effectLst>
              </a:rPr>
              <a:pPr>
                <a:defRPr/>
              </a:pPr>
              <a:t>7</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44387" name="Title 1"/>
          <p:cNvSpPr>
            <a:spLocks noGrp="1"/>
          </p:cNvSpPr>
          <p:nvPr>
            <p:ph type="title"/>
          </p:nvPr>
        </p:nvSpPr>
        <p:spPr/>
        <p:txBody>
          <a:bodyPr/>
          <a:lstStyle/>
          <a:p>
            <a:pPr algn="l" eaLnBrk="1" hangingPunct="1"/>
            <a:r>
              <a:rPr lang="en-US" altLang="en-US" smtClean="0">
                <a:solidFill>
                  <a:schemeClr val="accent1"/>
                </a:solidFill>
              </a:rPr>
              <a:t>Kriteria Laporan yang Baik</a:t>
            </a:r>
          </a:p>
        </p:txBody>
      </p:sp>
      <p:sp>
        <p:nvSpPr>
          <p:cNvPr id="6147" name="Content Placeholder 2"/>
          <p:cNvSpPr>
            <a:spLocks noGrp="1"/>
          </p:cNvSpPr>
          <p:nvPr>
            <p:ph idx="1"/>
          </p:nvPr>
        </p:nvSpPr>
        <p:spPr>
          <a:xfrm>
            <a:off x="457200" y="1428750"/>
            <a:ext cx="8229600" cy="4857750"/>
          </a:xfrm>
        </p:spPr>
        <p:txBody>
          <a:bodyPr/>
          <a:lstStyle/>
          <a:p>
            <a:pPr marL="457200" indent="-457200" eaLnBrk="1" hangingPunct="1">
              <a:spcBef>
                <a:spcPts val="600"/>
              </a:spcBef>
              <a:buClr>
                <a:schemeClr val="accent1"/>
              </a:buClr>
              <a:buFont typeface="+mj-lt"/>
              <a:buAutoNum type="arabicPeriod"/>
              <a:defRPr/>
            </a:pPr>
            <a:r>
              <a:rPr lang="en-US" sz="2400" b="1" smtClean="0"/>
              <a:t>Ditujukan kepada pihak yang tepat </a:t>
            </a:r>
            <a:r>
              <a:rPr lang="en-US" sz="2400" smtClean="0"/>
              <a:t/>
            </a:r>
            <a:br>
              <a:rPr lang="en-US" sz="2400" smtClean="0"/>
            </a:br>
            <a:r>
              <a:rPr lang="en-US" sz="2000" smtClean="0">
                <a:effectLst>
                  <a:outerShdw blurRad="38100" dist="38100" dir="2700000" algn="tl">
                    <a:srgbClr val="000000">
                      <a:alpha val="43137"/>
                    </a:srgbClr>
                  </a:outerShdw>
                </a:effectLst>
              </a:rPr>
              <a:t>Laporan harus sesuai dengan bagan organisasi, yaitu harus ditujukan kepada personel yang bertanggung jawab atas bidang yang dilaporkan.</a:t>
            </a:r>
          </a:p>
          <a:p>
            <a:pPr marL="457200" indent="-457200" eaLnBrk="1" hangingPunct="1">
              <a:spcBef>
                <a:spcPts val="600"/>
              </a:spcBef>
              <a:buClr>
                <a:schemeClr val="accent1"/>
              </a:buClr>
              <a:buFont typeface="+mj-lt"/>
              <a:buAutoNum type="arabicPeriod"/>
              <a:defRPr/>
            </a:pPr>
            <a:r>
              <a:rPr lang="en-US" sz="2400" b="1" smtClean="0"/>
              <a:t>Konsisten </a:t>
            </a:r>
            <a:br>
              <a:rPr lang="en-US" sz="2400" b="1" smtClean="0"/>
            </a:br>
            <a:r>
              <a:rPr lang="en-US" sz="2000" smtClean="0">
                <a:effectLst>
                  <a:outerShdw blurRad="38100" dist="38100" dir="2700000" algn="tl">
                    <a:srgbClr val="000000">
                      <a:alpha val="43137"/>
                    </a:srgbClr>
                  </a:outerShdw>
                </a:effectLst>
              </a:rPr>
              <a:t>Bentuk dan isi laporan harus konsisten setiap kali diterbitkan. Perubahan hanya dilakukan jika sangat diperlukan dan dengan alasan yang tepat.</a:t>
            </a:r>
          </a:p>
          <a:p>
            <a:pPr marL="457200" indent="-457200" eaLnBrk="1" hangingPunct="1">
              <a:spcBef>
                <a:spcPts val="600"/>
              </a:spcBef>
              <a:buClr>
                <a:schemeClr val="accent1"/>
              </a:buClr>
              <a:buFont typeface="+mj-lt"/>
              <a:buAutoNum type="arabicPeriod"/>
              <a:defRPr/>
            </a:pPr>
            <a:r>
              <a:rPr lang="en-US" sz="2400" b="1" smtClean="0"/>
              <a:t>Tepat waktu </a:t>
            </a:r>
            <a:br>
              <a:rPr lang="en-US" sz="2400" b="1" smtClean="0"/>
            </a:br>
            <a:r>
              <a:rPr lang="en-US" sz="2000" smtClean="0">
                <a:effectLst>
                  <a:outerShdw blurRad="38100" dist="38100" dir="2700000" algn="tl">
                    <a:srgbClr val="000000">
                      <a:alpha val="43137"/>
                    </a:srgbClr>
                  </a:outerShdw>
                </a:effectLst>
              </a:rPr>
              <a:t>Laporan harus disusun dan disampaikan sesuai dengan waktu diperlukannya laporan tersebut.</a:t>
            </a:r>
          </a:p>
          <a:p>
            <a:pPr marL="457200" indent="-457200" eaLnBrk="1" hangingPunct="1">
              <a:spcBef>
                <a:spcPts val="600"/>
              </a:spcBef>
              <a:buClr>
                <a:schemeClr val="accent1"/>
              </a:buClr>
              <a:buFont typeface="+mj-lt"/>
              <a:buAutoNum type="arabicPeriod"/>
              <a:defRPr/>
            </a:pPr>
            <a:r>
              <a:rPr lang="en-US" sz="2400" b="1" smtClean="0"/>
              <a:t>Teratur </a:t>
            </a:r>
            <a:br>
              <a:rPr lang="en-US" sz="2400" b="1" smtClean="0"/>
            </a:br>
            <a:r>
              <a:rPr lang="en-US" sz="2000" smtClean="0">
                <a:effectLst>
                  <a:outerShdw blurRad="38100" dist="38100" dir="2700000" algn="tl">
                    <a:srgbClr val="000000">
                      <a:alpha val="43137"/>
                    </a:srgbClr>
                  </a:outerShdw>
                </a:effectLst>
              </a:rPr>
              <a:t>Laporan disampaikan secara berkala dan teratur, dari waktu ke waktu. </a:t>
            </a:r>
          </a:p>
        </p:txBody>
      </p:sp>
      <p:sp>
        <p:nvSpPr>
          <p:cNvPr id="4" name="Slide Number Placeholder 3"/>
          <p:cNvSpPr>
            <a:spLocks noGrp="1"/>
          </p:cNvSpPr>
          <p:nvPr>
            <p:ph type="sldNum" sz="quarter" idx="12"/>
          </p:nvPr>
        </p:nvSpPr>
        <p:spPr/>
        <p:txBody>
          <a:bodyPr/>
          <a:lstStyle/>
          <a:p>
            <a:pPr>
              <a:defRPr/>
            </a:pPr>
            <a:fld id="{E9745AC5-5AD0-461C-A3C4-C2D2CF489B53}" type="slidenum">
              <a:rPr lang="en-US">
                <a:solidFill>
                  <a:schemeClr val="tx2"/>
                </a:solidFill>
                <a:effectLst>
                  <a:outerShdw blurRad="38100" dist="38100" dir="2700000" algn="tl">
                    <a:srgbClr val="000000">
                      <a:alpha val="43137"/>
                    </a:srgbClr>
                  </a:outerShdw>
                </a:effectLst>
              </a:rPr>
              <a:pPr>
                <a:defRPr/>
              </a:pPr>
              <a:t>8</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45411" name="Title 1"/>
          <p:cNvSpPr>
            <a:spLocks noGrp="1"/>
          </p:cNvSpPr>
          <p:nvPr>
            <p:ph type="title"/>
          </p:nvPr>
        </p:nvSpPr>
        <p:spPr/>
        <p:txBody>
          <a:bodyPr/>
          <a:lstStyle/>
          <a:p>
            <a:pPr algn="l" eaLnBrk="1" hangingPunct="1"/>
            <a:r>
              <a:rPr lang="en-US" altLang="en-US" smtClean="0">
                <a:solidFill>
                  <a:schemeClr val="accent1"/>
                </a:solidFill>
              </a:rPr>
              <a:t>Kriteria Laporan yang Baik</a:t>
            </a:r>
          </a:p>
        </p:txBody>
      </p:sp>
      <p:sp>
        <p:nvSpPr>
          <p:cNvPr id="6147" name="Content Placeholder 2"/>
          <p:cNvSpPr>
            <a:spLocks noGrp="1"/>
          </p:cNvSpPr>
          <p:nvPr>
            <p:ph idx="1"/>
          </p:nvPr>
        </p:nvSpPr>
        <p:spPr>
          <a:xfrm>
            <a:off x="457200" y="1428750"/>
            <a:ext cx="8229600" cy="4857750"/>
          </a:xfrm>
        </p:spPr>
        <p:txBody>
          <a:bodyPr/>
          <a:lstStyle/>
          <a:p>
            <a:pPr marL="457200" indent="-457200" eaLnBrk="1" hangingPunct="1">
              <a:spcBef>
                <a:spcPts val="600"/>
              </a:spcBef>
              <a:buClr>
                <a:schemeClr val="accent1"/>
              </a:buClr>
              <a:buFont typeface="+mj-lt"/>
              <a:buAutoNum type="arabicPeriod" startAt="5"/>
              <a:defRPr/>
            </a:pPr>
            <a:r>
              <a:rPr lang="en-US" sz="2400" b="1" smtClean="0"/>
              <a:t>Mudah dipahami </a:t>
            </a:r>
            <a:br>
              <a:rPr lang="en-US" sz="2400" b="1" smtClean="0"/>
            </a:br>
            <a:r>
              <a:rPr lang="en-US" sz="2000" smtClean="0">
                <a:effectLst>
                  <a:outerShdw blurRad="38100" dist="38100" dir="2700000" algn="tl">
                    <a:srgbClr val="000000">
                      <a:alpha val="43137"/>
                    </a:srgbClr>
                  </a:outerShdw>
                </a:effectLst>
              </a:rPr>
              <a:t>Laporan harus mudah dicerna dan dipahami oleh pihak pembacanya. Hindari penggunaan istilah-istilah akuntansi yang sulit dan tidak dipahami pembaca, yang mungkin tidak memiliki latar belakang akuntansi. Jika tidak terhindarkan, harus diberikan penjelasan tambahan secukupnya.</a:t>
            </a:r>
          </a:p>
          <a:p>
            <a:pPr marL="457200" indent="-457200" eaLnBrk="1" hangingPunct="1">
              <a:spcBef>
                <a:spcPts val="600"/>
              </a:spcBef>
              <a:buClr>
                <a:schemeClr val="accent1"/>
              </a:buClr>
              <a:buFont typeface="+mj-lt"/>
              <a:buAutoNum type="arabicPeriod" startAt="5"/>
              <a:defRPr/>
            </a:pPr>
            <a:r>
              <a:rPr lang="en-US" sz="2400" b="1" smtClean="0"/>
              <a:t>Penjelasan yang terinci </a:t>
            </a:r>
            <a:br>
              <a:rPr lang="en-US" sz="2400" b="1" smtClean="0"/>
            </a:br>
            <a:r>
              <a:rPr lang="en-US" sz="2000" smtClean="0">
                <a:effectLst>
                  <a:outerShdw blurRad="38100" dist="38100" dir="2700000" algn="tl">
                    <a:srgbClr val="000000">
                      <a:alpha val="43137"/>
                    </a:srgbClr>
                  </a:outerShdw>
                </a:effectLst>
              </a:rPr>
              <a:t>Laporan harus memberikan penjelasan yang terinci dan memadai tetapi tidak bertele-tele tentang isi laporannya. Jika memang diperlukan, laporan dapat mencantumkan jumlah rupiah maupun kuantitas barang.</a:t>
            </a:r>
          </a:p>
          <a:p>
            <a:pPr marL="457200" indent="-457200" eaLnBrk="1" hangingPunct="1">
              <a:spcBef>
                <a:spcPts val="600"/>
              </a:spcBef>
              <a:buClr>
                <a:schemeClr val="accent1"/>
              </a:buClr>
              <a:buFont typeface="+mj-lt"/>
              <a:buAutoNum type="arabicPeriod" startAt="5"/>
              <a:defRPr/>
            </a:pPr>
            <a:r>
              <a:rPr lang="en-US" sz="2400" b="1" smtClean="0"/>
              <a:t>Dapat dibandingkan </a:t>
            </a:r>
            <a:br>
              <a:rPr lang="en-US" sz="2400" b="1" smtClean="0"/>
            </a:br>
            <a:r>
              <a:rPr lang="en-US" sz="2000" smtClean="0">
                <a:effectLst>
                  <a:outerShdw blurRad="38100" dist="38100" dir="2700000" algn="tl">
                    <a:srgbClr val="000000">
                      <a:alpha val="43137"/>
                    </a:srgbClr>
                  </a:outerShdw>
                </a:effectLst>
              </a:rPr>
              <a:t>Laporan harus memuat berbagai angka yang dapat dibandingkan, baik antara angka aktual dan anggaran, antara satu periode dan periode sebelumnya, atau antara standar dan aktual.</a:t>
            </a:r>
          </a:p>
        </p:txBody>
      </p:sp>
      <p:sp>
        <p:nvSpPr>
          <p:cNvPr id="4" name="Slide Number Placeholder 3"/>
          <p:cNvSpPr>
            <a:spLocks noGrp="1"/>
          </p:cNvSpPr>
          <p:nvPr>
            <p:ph type="sldNum" sz="quarter" idx="12"/>
          </p:nvPr>
        </p:nvSpPr>
        <p:spPr/>
        <p:txBody>
          <a:bodyPr/>
          <a:lstStyle/>
          <a:p>
            <a:pPr>
              <a:defRPr/>
            </a:pPr>
            <a:fld id="{B179503F-90FB-4625-B45D-0D443339A1EF}" type="slidenum">
              <a:rPr lang="en-US">
                <a:solidFill>
                  <a:schemeClr val="tx2"/>
                </a:solidFill>
                <a:effectLst>
                  <a:outerShdw blurRad="38100" dist="38100" dir="2700000" algn="tl">
                    <a:srgbClr val="000000">
                      <a:alpha val="43137"/>
                    </a:srgbClr>
                  </a:outerShdw>
                </a:effectLst>
              </a:rPr>
              <a:pPr>
                <a:defRPr/>
              </a:pPr>
              <a:t>9</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2580</TotalTime>
  <Words>689</Words>
  <Application>Microsoft Office PowerPoint</Application>
  <PresentationFormat>On-screen Show (4:3)</PresentationFormat>
  <Paragraphs>107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AKUNTANSI PERTANGGUNGJAWABAN</vt:lpstr>
      <vt:lpstr>Konsep Dasar</vt:lpstr>
      <vt:lpstr>Konsep Dasar</vt:lpstr>
      <vt:lpstr>Jenis-jenis Pusat Pertanggungjawaban</vt:lpstr>
      <vt:lpstr>Perilaku Manusia</vt:lpstr>
      <vt:lpstr>Perilaku Manusia</vt:lpstr>
      <vt:lpstr>Pelaporan</vt:lpstr>
      <vt:lpstr>Kriteria Laporan yang Baik</vt:lpstr>
      <vt:lpstr>Kriteria Laporan yang Baik</vt:lpstr>
      <vt:lpstr>Kriteria Laporan yang Baik</vt:lpstr>
      <vt:lpstr>Alokasi Biaya</vt:lpstr>
      <vt:lpstr>Alokasi Biaya</vt:lpstr>
      <vt:lpstr>Alokasi Biaya</vt:lpstr>
      <vt:lpstr>Alokasi Biaya</vt:lpstr>
      <vt:lpstr>Alokasi Biaya</vt:lpstr>
      <vt:lpstr>Pengendalian Biaya</vt:lpstr>
      <vt:lpstr>Pengendalian Biaya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Bagian3 Bab11-19</dc:title>
  <dc:creator>Rudi Pulunggono</dc:creator>
  <cp:lastModifiedBy>WIN 8.1</cp:lastModifiedBy>
  <cp:revision>570</cp:revision>
  <dcterms:created xsi:type="dcterms:W3CDTF">2012-07-27T06:53:21Z</dcterms:created>
  <dcterms:modified xsi:type="dcterms:W3CDTF">2016-10-13T03:33:01Z</dcterms:modified>
</cp:coreProperties>
</file>